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6"/>
  </p:notesMasterIdLst>
  <p:handoutMasterIdLst>
    <p:handoutMasterId r:id="rId37"/>
  </p:handoutMasterIdLst>
  <p:sldIdLst>
    <p:sldId id="256" r:id="rId5"/>
    <p:sldId id="299" r:id="rId6"/>
    <p:sldId id="277" r:id="rId7"/>
    <p:sldId id="306" r:id="rId8"/>
    <p:sldId id="294" r:id="rId9"/>
    <p:sldId id="297" r:id="rId10"/>
    <p:sldId id="298" r:id="rId11"/>
    <p:sldId id="301" r:id="rId12"/>
    <p:sldId id="302" r:id="rId13"/>
    <p:sldId id="304" r:id="rId14"/>
    <p:sldId id="305" r:id="rId15"/>
    <p:sldId id="262" r:id="rId16"/>
    <p:sldId id="292" r:id="rId17"/>
    <p:sldId id="258" r:id="rId18"/>
    <p:sldId id="303" r:id="rId19"/>
    <p:sldId id="289" r:id="rId20"/>
    <p:sldId id="264" r:id="rId21"/>
    <p:sldId id="278" r:id="rId22"/>
    <p:sldId id="266" r:id="rId23"/>
    <p:sldId id="295" r:id="rId24"/>
    <p:sldId id="293" r:id="rId25"/>
    <p:sldId id="280" r:id="rId26"/>
    <p:sldId id="270" r:id="rId27"/>
    <p:sldId id="271" r:id="rId28"/>
    <p:sldId id="287" r:id="rId29"/>
    <p:sldId id="260" r:id="rId30"/>
    <p:sldId id="282" r:id="rId31"/>
    <p:sldId id="283" r:id="rId32"/>
    <p:sldId id="290" r:id="rId33"/>
    <p:sldId id="275"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0B80-4025-ABCB-85931C353E85}"/>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accent1">
                  <a:lumMod val="7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1CE6-4310-A8B0-2035D854994C}"/>
              </c:ext>
            </c:extLst>
          </c:dPt>
          <c:dPt>
            <c:idx val="1"/>
            <c:bubble3D val="0"/>
            <c:spPr>
              <a:solidFill>
                <a:schemeClr val="accent1"/>
              </a:solidFill>
              <a:ln w="19050">
                <a:noFill/>
              </a:ln>
              <a:effectLst/>
            </c:spPr>
            <c:extLst>
              <c:ext xmlns:c16="http://schemas.microsoft.com/office/drawing/2014/chart" uri="{C3380CC4-5D6E-409C-BE32-E72D297353CC}">
                <c16:uniqueId val="{00000003-1CE6-4310-A8B0-2035D854994C}"/>
              </c:ext>
            </c:extLst>
          </c:dPt>
          <c:dPt>
            <c:idx val="2"/>
            <c:bubble3D val="0"/>
            <c:spPr>
              <a:solidFill>
                <a:schemeClr val="tx1"/>
              </a:solidFill>
              <a:ln w="19050">
                <a:noFill/>
              </a:ln>
              <a:effectLst/>
            </c:spPr>
            <c:extLst>
              <c:ext xmlns:c16="http://schemas.microsoft.com/office/drawing/2014/chart" uri="{C3380CC4-5D6E-409C-BE32-E72D297353CC}">
                <c16:uniqueId val="{00000005-1CE6-4310-A8B0-2035D854994C}"/>
              </c:ext>
            </c:extLst>
          </c:dPt>
          <c:dPt>
            <c:idx val="3"/>
            <c:bubble3D val="0"/>
            <c:spPr>
              <a:solidFill>
                <a:schemeClr val="accent1"/>
              </a:solidFill>
              <a:ln w="19050">
                <a:noFill/>
              </a:ln>
              <a:effectLst/>
            </c:spPr>
            <c:extLst>
              <c:ext xmlns:c16="http://schemas.microsoft.com/office/drawing/2014/chart" uri="{C3380CC4-5D6E-409C-BE32-E72D297353CC}">
                <c16:uniqueId val="{00000007-1CE6-4310-A8B0-2035D854994C}"/>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1CE6-4310-A8B0-2035D854994C}"/>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solidFill>
              <a:schemeClr val="bg1">
                <a:lumMod val="75000"/>
              </a:schemeClr>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E8EE-4329-89F6-BD625CE6A08A}"/>
              </c:ext>
            </c:extLst>
          </c:dPt>
          <c:dPt>
            <c:idx val="1"/>
            <c:bubble3D val="0"/>
            <c:spPr>
              <a:solidFill>
                <a:schemeClr val="accent1"/>
              </a:solidFill>
              <a:ln w="19050">
                <a:noFill/>
              </a:ln>
              <a:effectLst/>
            </c:spPr>
            <c:extLst>
              <c:ext xmlns:c16="http://schemas.microsoft.com/office/drawing/2014/chart" uri="{C3380CC4-5D6E-409C-BE32-E72D297353CC}">
                <c16:uniqueId val="{00000003-E8EE-4329-89F6-BD625CE6A08A}"/>
              </c:ext>
            </c:extLst>
          </c:dPt>
          <c:dPt>
            <c:idx val="2"/>
            <c:bubble3D val="0"/>
            <c:spPr>
              <a:solidFill>
                <a:schemeClr val="accent1"/>
              </a:solidFill>
              <a:ln w="19050">
                <a:noFill/>
              </a:ln>
              <a:effectLst/>
            </c:spPr>
            <c:extLst>
              <c:ext xmlns:c16="http://schemas.microsoft.com/office/drawing/2014/chart" uri="{C3380CC4-5D6E-409C-BE32-E72D297353CC}">
                <c16:uniqueId val="{00000005-E8EE-4329-89F6-BD625CE6A08A}"/>
              </c:ext>
            </c:extLst>
          </c:dPt>
          <c:dPt>
            <c:idx val="3"/>
            <c:bubble3D val="0"/>
            <c:spPr>
              <a:solidFill>
                <a:schemeClr val="tx1"/>
              </a:solidFill>
              <a:ln w="19050">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solidFill>
              <a:ln w="19050">
                <a:noFill/>
              </a:ln>
              <a:effectLst/>
            </c:spPr>
            <c:extLst>
              <c:ext xmlns:c16="http://schemas.microsoft.com/office/drawing/2014/chart" uri="{C3380CC4-5D6E-409C-BE32-E72D297353CC}">
                <c16:uniqueId val="{00000001-B039-4882-B53F-7D54DC816E33}"/>
              </c:ext>
            </c:extLst>
          </c:dPt>
          <c:dPt>
            <c:idx val="1"/>
            <c:bubble3D val="0"/>
            <c:spPr>
              <a:solidFill>
                <a:schemeClr val="accent1"/>
              </a:solidFill>
              <a:ln w="19050">
                <a:noFill/>
              </a:ln>
              <a:effectLst/>
            </c:spPr>
            <c:extLst>
              <c:ext xmlns:c16="http://schemas.microsoft.com/office/drawing/2014/chart" uri="{C3380CC4-5D6E-409C-BE32-E72D297353CC}">
                <c16:uniqueId val="{00000003-B039-4882-B53F-7D54DC816E33}"/>
              </c:ext>
            </c:extLst>
          </c:dPt>
          <c:dPt>
            <c:idx val="2"/>
            <c:bubble3D val="0"/>
            <c:spPr>
              <a:solidFill>
                <a:schemeClr val="accent1"/>
              </a:solidFill>
              <a:ln w="19050">
                <a:noFill/>
              </a:ln>
              <a:effectLst/>
            </c:spPr>
            <c:extLst>
              <c:ext xmlns:c16="http://schemas.microsoft.com/office/drawing/2014/chart" uri="{C3380CC4-5D6E-409C-BE32-E72D297353CC}">
                <c16:uniqueId val="{00000005-B039-4882-B53F-7D54DC816E33}"/>
              </c:ext>
            </c:extLst>
          </c:dPt>
          <c:dPt>
            <c:idx val="3"/>
            <c:bubble3D val="0"/>
            <c:spPr>
              <a:solidFill>
                <a:schemeClr val="accent1"/>
              </a:solidFill>
              <a:ln w="19050">
                <a:noFill/>
              </a:ln>
              <a:effectLst/>
            </c:spPr>
            <c:extLst>
              <c:ext xmlns:c16="http://schemas.microsoft.com/office/drawing/2014/chart" uri="{C3380CC4-5D6E-409C-BE32-E72D297353CC}">
                <c16:uniqueId val="{00000007-B039-4882-B53F-7D54DC816E33}"/>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B039-4882-B53F-7D54DC816E33}"/>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BEE-4C20-AC0D-26BEDCBA2FE1}"/>
              </c:ext>
            </c:extLst>
          </c:dPt>
          <c:dPt>
            <c:idx val="1"/>
            <c:bubble3D val="0"/>
            <c:spPr>
              <a:solidFill>
                <a:schemeClr val="tx1"/>
              </a:solidFill>
              <a:ln w="19050">
                <a:noFill/>
              </a:ln>
              <a:effectLst/>
            </c:spPr>
            <c:extLst>
              <c:ext xmlns:c16="http://schemas.microsoft.com/office/drawing/2014/chart" uri="{C3380CC4-5D6E-409C-BE32-E72D297353CC}">
                <c16:uniqueId val="{00000003-DBEE-4C20-AC0D-26BEDCBA2FE1}"/>
              </c:ext>
            </c:extLst>
          </c:dPt>
          <c:dPt>
            <c:idx val="2"/>
            <c:bubble3D val="0"/>
            <c:spPr>
              <a:solidFill>
                <a:schemeClr val="accent1"/>
              </a:solidFill>
              <a:ln w="19050">
                <a:noFill/>
              </a:ln>
              <a:effectLst/>
            </c:spPr>
            <c:extLst>
              <c:ext xmlns:c16="http://schemas.microsoft.com/office/drawing/2014/chart" uri="{C3380CC4-5D6E-409C-BE32-E72D297353CC}">
                <c16:uniqueId val="{00000005-DBEE-4C20-AC0D-26BEDCBA2FE1}"/>
              </c:ext>
            </c:extLst>
          </c:dPt>
          <c:dPt>
            <c:idx val="3"/>
            <c:bubble3D val="0"/>
            <c:spPr>
              <a:solidFill>
                <a:schemeClr val="accent1"/>
              </a:solidFill>
              <a:ln w="19050">
                <a:noFill/>
              </a:ln>
              <a:effectLst/>
            </c:spPr>
            <c:extLst>
              <c:ext xmlns:c16="http://schemas.microsoft.com/office/drawing/2014/chart" uri="{C3380CC4-5D6E-409C-BE32-E72D297353CC}">
                <c16:uniqueId val="{00000007-DBEE-4C20-AC0D-26BEDCBA2FE1}"/>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DBEE-4C20-AC0D-26BEDCBA2FE1}"/>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7/22/2023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62840"/>
                </a:solidFill>
                <a:effectLst/>
                <a:latin typeface="OpenSans-Regular"/>
              </a:rPr>
              <a:t> designed to be a “blueprint to achieve a better and more sustainable future for all” by 2030</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266673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62840"/>
                </a:solidFill>
                <a:effectLst/>
                <a:latin typeface="OpenSans-Regular"/>
              </a:rPr>
              <a:t> designed to be a “blueprint to achieve a better and more sustainable future for all” by 2030</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1869072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2023</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Art of successful startup - AI for Social Good</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a:t>Art of successful startup - AI for Social Good</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Art of successful startup - AI for Social Good</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Art of successful startup - AI for Social Good</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79"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7.xml"/><Relationship Id="rId5" Type="http://schemas.openxmlformats.org/officeDocument/2006/relationships/image" Target="../media/image34.jpe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image" Target="../media/image35.jpg"/><Relationship Id="rId1" Type="http://schemas.openxmlformats.org/officeDocument/2006/relationships/slideLayout" Target="../slideLayouts/slideLayout18.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 Id="rId9" Type="http://schemas.openxmlformats.org/officeDocument/2006/relationships/image" Target="../media/image42.jpg"/></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lstStyle/>
          <a:p>
            <a:r>
              <a:rPr lang="en-US" dirty="0"/>
              <a:t>Art of successful startup - AI for Social good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p:txBody>
          <a:bodyPr/>
          <a:lstStyle/>
          <a:p>
            <a:r>
              <a:rPr lang="en-US" dirty="0"/>
              <a:t>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3" name="TextBox 2">
            <a:extLst>
              <a:ext uri="{FF2B5EF4-FFF2-40B4-BE49-F238E27FC236}">
                <a16:creationId xmlns:a16="http://schemas.microsoft.com/office/drawing/2014/main" id="{7DA96156-D7EE-BC8F-C3AE-5C57E8F810EE}"/>
              </a:ext>
            </a:extLst>
          </p:cNvPr>
          <p:cNvSpPr txBox="1"/>
          <p:nvPr/>
        </p:nvSpPr>
        <p:spPr>
          <a:xfrm>
            <a:off x="4365523" y="136526"/>
            <a:ext cx="1799977" cy="584775"/>
          </a:xfrm>
          <a:prstGeom prst="rect">
            <a:avLst/>
          </a:prstGeom>
          <a:noFill/>
        </p:spPr>
        <p:txBody>
          <a:bodyPr wrap="square" rtlCol="0">
            <a:spAutoFit/>
          </a:bodyPr>
          <a:lstStyle/>
          <a:p>
            <a:pPr algn="ctr"/>
            <a:r>
              <a:rPr lang="en-US" sz="3200" b="1" i="0" dirty="0">
                <a:solidFill>
                  <a:schemeClr val="bg1"/>
                </a:solidFill>
                <a:effectLst/>
                <a:latin typeface="Rosart"/>
              </a:rPr>
              <a:t>Timeline</a:t>
            </a:r>
            <a:endParaRPr lang="en-CA" sz="3200" dirty="0"/>
          </a:p>
        </p:txBody>
      </p:sp>
      <p:pic>
        <p:nvPicPr>
          <p:cNvPr id="8" name="Picture 7">
            <a:extLst>
              <a:ext uri="{FF2B5EF4-FFF2-40B4-BE49-F238E27FC236}">
                <a16:creationId xmlns:a16="http://schemas.microsoft.com/office/drawing/2014/main" id="{18AF65F8-1E02-8B7C-93F6-8FCB5227474E}"/>
              </a:ext>
            </a:extLst>
          </p:cNvPr>
          <p:cNvPicPr>
            <a:picLocks noChangeAspect="1"/>
          </p:cNvPicPr>
          <p:nvPr/>
        </p:nvPicPr>
        <p:blipFill>
          <a:blip r:embed="rId2"/>
          <a:stretch>
            <a:fillRect/>
          </a:stretch>
        </p:blipFill>
        <p:spPr>
          <a:xfrm>
            <a:off x="0" y="798511"/>
            <a:ext cx="12192000" cy="5740400"/>
          </a:xfrm>
          <a:prstGeom prst="rect">
            <a:avLst/>
          </a:prstGeom>
        </p:spPr>
      </p:pic>
    </p:spTree>
    <p:extLst>
      <p:ext uri="{BB962C8B-B14F-4D97-AF65-F5344CB8AC3E}">
        <p14:creationId xmlns:p14="http://schemas.microsoft.com/office/powerpoint/2010/main" val="3700034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3" name="TextBox 2">
            <a:extLst>
              <a:ext uri="{FF2B5EF4-FFF2-40B4-BE49-F238E27FC236}">
                <a16:creationId xmlns:a16="http://schemas.microsoft.com/office/drawing/2014/main" id="{7DA96156-D7EE-BC8F-C3AE-5C57E8F810EE}"/>
              </a:ext>
            </a:extLst>
          </p:cNvPr>
          <p:cNvSpPr txBox="1"/>
          <p:nvPr/>
        </p:nvSpPr>
        <p:spPr>
          <a:xfrm>
            <a:off x="4365523" y="136526"/>
            <a:ext cx="1799977" cy="584775"/>
          </a:xfrm>
          <a:prstGeom prst="rect">
            <a:avLst/>
          </a:prstGeom>
          <a:noFill/>
        </p:spPr>
        <p:txBody>
          <a:bodyPr wrap="square" rtlCol="0">
            <a:spAutoFit/>
          </a:bodyPr>
          <a:lstStyle/>
          <a:p>
            <a:pPr algn="ctr"/>
            <a:r>
              <a:rPr lang="en-US" sz="3200" b="1" i="0" dirty="0">
                <a:solidFill>
                  <a:schemeClr val="bg1"/>
                </a:solidFill>
                <a:effectLst/>
                <a:latin typeface="Rosart"/>
              </a:rPr>
              <a:t>Timeline</a:t>
            </a:r>
            <a:endParaRPr lang="en-CA" sz="3200" dirty="0"/>
          </a:p>
        </p:txBody>
      </p:sp>
      <p:pic>
        <p:nvPicPr>
          <p:cNvPr id="2" name="Picture 1">
            <a:extLst>
              <a:ext uri="{FF2B5EF4-FFF2-40B4-BE49-F238E27FC236}">
                <a16:creationId xmlns:a16="http://schemas.microsoft.com/office/drawing/2014/main" id="{EE10FC40-3136-D4E2-F7F4-2C02062DEDEC}"/>
              </a:ext>
            </a:extLst>
          </p:cNvPr>
          <p:cNvPicPr>
            <a:picLocks noChangeAspect="1"/>
          </p:cNvPicPr>
          <p:nvPr/>
        </p:nvPicPr>
        <p:blipFill>
          <a:blip r:embed="rId2"/>
          <a:stretch>
            <a:fillRect/>
          </a:stretch>
        </p:blipFill>
        <p:spPr>
          <a:xfrm>
            <a:off x="1075968" y="0"/>
            <a:ext cx="9068430" cy="6858000"/>
          </a:xfrm>
          <a:prstGeom prst="rect">
            <a:avLst/>
          </a:prstGeom>
        </p:spPr>
      </p:pic>
    </p:spTree>
    <p:extLst>
      <p:ext uri="{BB962C8B-B14F-4D97-AF65-F5344CB8AC3E}">
        <p14:creationId xmlns:p14="http://schemas.microsoft.com/office/powerpoint/2010/main" val="910313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lstStyle/>
          <a:p>
            <a:r>
              <a:rPr lang="en-US" dirty="0"/>
              <a:t>Anatomy of a Generative AI Application </a:t>
            </a:r>
            <a:br>
              <a:rPr lang="en-US" dirty="0"/>
            </a:b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p:txBody>
          <a:bodyPr vert="horz" lIns="91440" tIns="45720" rIns="91440" bIns="45720" rtlCol="0" anchor="t">
            <a:noAutofit/>
          </a:bodyPr>
          <a:lstStyle/>
          <a:p>
            <a:r>
              <a:rPr lang="en-CA" sz="1600" b="1" i="0" dirty="0">
                <a:effectLst/>
              </a:rPr>
              <a:t>Intelligence and model fine-tuning </a:t>
            </a:r>
            <a:br>
              <a:rPr lang="en-CA" sz="1600" dirty="0"/>
            </a:br>
            <a:endParaRPr lang="en-US" sz="1600" dirty="0"/>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p:txBody>
          <a:bodyPr>
            <a:normAutofit fontScale="92500" lnSpcReduction="20000"/>
          </a:bodyPr>
          <a:lstStyle/>
          <a:p>
            <a:r>
              <a:rPr lang="en-US" dirty="0"/>
              <a:t>Generative AI apps are built on top of large models like GPT-3 or Stable Diffusion. As these applications get more user data, they can fine-tune their models to: 1) improve model quality/performance for their specific problem space and; 2) decrease model size/costs.  </a:t>
            </a:r>
          </a:p>
          <a:p>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p:txBody>
          <a:bodyPr>
            <a:normAutofit lnSpcReduction="10000"/>
          </a:bodyPr>
          <a:lstStyle/>
          <a:p>
            <a:r>
              <a:rPr lang="en-US" dirty="0"/>
              <a:t>Little Brain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p:txBody>
          <a:bodyPr/>
          <a:lstStyle/>
          <a:p>
            <a:r>
              <a:rPr lang="en-US" dirty="0"/>
              <a:t>Generative AI apps as a UI layer and “little brain” that sits on top of the “big brain” that is the large general-purpose models</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p:txBody>
          <a:bodyPr>
            <a:noAutofit/>
          </a:bodyPr>
          <a:lstStyle/>
          <a:p>
            <a:r>
              <a:rPr lang="en-CA" sz="1600" b="1" i="0" dirty="0">
                <a:effectLst/>
              </a:rPr>
              <a:t>Form Factor </a:t>
            </a:r>
            <a:br>
              <a:rPr lang="en-CA" sz="1600" dirty="0"/>
            </a:br>
            <a:endParaRPr lang="en-US" sz="1600"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p:txBody>
          <a:bodyPr>
            <a:normAutofit fontScale="92500" lnSpcReduction="10000"/>
          </a:bodyPr>
          <a:lstStyle/>
          <a:p>
            <a:r>
              <a:rPr lang="en-US" dirty="0"/>
              <a:t>Generative AI apps largely exist as plugins in existing software ecosystems. Code completions happen in your IDE; image generations happen in Figma or Photoshop; even Discord bots are the vessel to inject generative AI into digital/social communities.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p:txBody>
          <a:bodyPr>
            <a:noAutofit/>
          </a:bodyPr>
          <a:lstStyle/>
          <a:p>
            <a:r>
              <a:rPr lang="en-CA" sz="1400" b="1" i="0" dirty="0">
                <a:effectLst/>
              </a:rPr>
              <a:t>Paradigm of Interaction </a:t>
            </a:r>
            <a:br>
              <a:rPr lang="en-CA" sz="1400" dirty="0"/>
            </a:br>
            <a:endParaRPr lang="en-US" sz="1400"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p:txBody>
          <a:bodyPr/>
          <a:lstStyle/>
          <a:p>
            <a:r>
              <a:rPr lang="en-US" dirty="0"/>
              <a:t>Generative AI outputs are being used as prototypes or first drafts</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p:txBody>
          <a:bodyPr/>
          <a:lstStyle/>
          <a:p>
            <a:r>
              <a:rPr lang="en-US"/>
              <a:t>2023</a:t>
            </a:r>
            <a:endParaRPr lang="en-US" dirty="0"/>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p:txBody>
          <a:bodyPr/>
          <a:lstStyle/>
          <a:p>
            <a:r>
              <a:rPr lang="en-US"/>
              <a:t>Art of successful startup - AI for Social Good</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p:txBody>
          <a:bodyPr/>
          <a:lstStyle/>
          <a:p>
            <a:fld id="{B5CEABB6-07DC-46E8-9B57-56EC44A396E5}" type="slidenum">
              <a:rPr lang="en-US" smtClean="0"/>
              <a:pPr/>
              <a:t>12</a:t>
            </a:fld>
            <a:endParaRPr lang="en-US" dirty="0"/>
          </a:p>
        </p:txBody>
      </p:sp>
      <p:sp>
        <p:nvSpPr>
          <p:cNvPr id="11" name="TextBox 10">
            <a:extLst>
              <a:ext uri="{FF2B5EF4-FFF2-40B4-BE49-F238E27FC236}">
                <a16:creationId xmlns:a16="http://schemas.microsoft.com/office/drawing/2014/main" id="{B0F65ACB-8175-9FD9-F44B-D335E131FD13}"/>
              </a:ext>
            </a:extLst>
          </p:cNvPr>
          <p:cNvSpPr txBox="1"/>
          <p:nvPr/>
        </p:nvSpPr>
        <p:spPr>
          <a:xfrm>
            <a:off x="3087329" y="6076335"/>
            <a:ext cx="8568759" cy="307777"/>
          </a:xfrm>
          <a:prstGeom prst="rect">
            <a:avLst/>
          </a:prstGeom>
          <a:noFill/>
        </p:spPr>
        <p:txBody>
          <a:bodyPr wrap="square" rtlCol="0">
            <a:spAutoFit/>
          </a:bodyPr>
          <a:lstStyle/>
          <a:p>
            <a:r>
              <a:rPr lang="en-CA" sz="1400" dirty="0">
                <a:solidFill>
                  <a:schemeClr val="bg1"/>
                </a:solidFill>
              </a:rPr>
              <a:t>Source : https://www.sequoiacap.com/article/generative-ai-a-creative-new-world/</a:t>
            </a:r>
          </a:p>
        </p:txBody>
      </p:sp>
    </p:spTree>
    <p:extLst>
      <p:ext uri="{BB962C8B-B14F-4D97-AF65-F5344CB8AC3E}">
        <p14:creationId xmlns:p14="http://schemas.microsoft.com/office/powerpoint/2010/main" val="159392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7711BC25-51B7-347E-C42B-DAE138FA84A9}"/>
              </a:ext>
            </a:extLst>
          </p:cNvPr>
          <p:cNvSpPr>
            <a:spLocks noGrp="1"/>
          </p:cNvSpPr>
          <p:nvPr>
            <p:ph type="title"/>
          </p:nvPr>
        </p:nvSpPr>
        <p:spPr/>
        <p:txBody>
          <a:bodyPr/>
          <a:lstStyle/>
          <a:p>
            <a:endParaRPr lang="en-CA" dirty="0"/>
          </a:p>
        </p:txBody>
      </p:sp>
      <p:sp>
        <p:nvSpPr>
          <p:cNvPr id="38" name="Text Placeholder 37">
            <a:extLst>
              <a:ext uri="{FF2B5EF4-FFF2-40B4-BE49-F238E27FC236}">
                <a16:creationId xmlns:a16="http://schemas.microsoft.com/office/drawing/2014/main" id="{FEA05343-3FAA-FD95-069A-E025F6C6EBF2}"/>
              </a:ext>
            </a:extLst>
          </p:cNvPr>
          <p:cNvSpPr>
            <a:spLocks noGrp="1"/>
          </p:cNvSpPr>
          <p:nvPr>
            <p:ph type="body" idx="1"/>
          </p:nvPr>
        </p:nvSpPr>
        <p:spPr/>
        <p:txBody>
          <a:bodyPr/>
          <a:lstStyle/>
          <a:p>
            <a:endParaRPr lang="en-CA" dirty="0"/>
          </a:p>
        </p:txBody>
      </p:sp>
      <p:sp>
        <p:nvSpPr>
          <p:cNvPr id="40" name="Text Placeholder 39">
            <a:extLst>
              <a:ext uri="{FF2B5EF4-FFF2-40B4-BE49-F238E27FC236}">
                <a16:creationId xmlns:a16="http://schemas.microsoft.com/office/drawing/2014/main" id="{28FC1D34-5C4D-267F-3456-BC129DF8FCBF}"/>
              </a:ext>
            </a:extLst>
          </p:cNvPr>
          <p:cNvSpPr>
            <a:spLocks noGrp="1"/>
          </p:cNvSpPr>
          <p:nvPr>
            <p:ph type="body" idx="15"/>
          </p:nvPr>
        </p:nvSpPr>
        <p:spPr/>
        <p:txBody>
          <a:bodyPr/>
          <a:lstStyle/>
          <a:p>
            <a:endParaRPr lang="en-CA"/>
          </a:p>
        </p:txBody>
      </p:sp>
      <p:sp>
        <p:nvSpPr>
          <p:cNvPr id="42" name="Text Placeholder 41">
            <a:extLst>
              <a:ext uri="{FF2B5EF4-FFF2-40B4-BE49-F238E27FC236}">
                <a16:creationId xmlns:a16="http://schemas.microsoft.com/office/drawing/2014/main" id="{09BDE47B-955A-20F6-A394-D6E28AA1AC6D}"/>
              </a:ext>
            </a:extLst>
          </p:cNvPr>
          <p:cNvSpPr>
            <a:spLocks noGrp="1"/>
          </p:cNvSpPr>
          <p:nvPr>
            <p:ph type="body" idx="16"/>
          </p:nvPr>
        </p:nvSpPr>
        <p:spPr/>
        <p:txBody>
          <a:bodyPr/>
          <a:lstStyle/>
          <a:p>
            <a:endParaRPr lang="en-CA"/>
          </a:p>
        </p:txBody>
      </p:sp>
      <p:sp>
        <p:nvSpPr>
          <p:cNvPr id="44" name="Content Placeholder 43">
            <a:extLst>
              <a:ext uri="{FF2B5EF4-FFF2-40B4-BE49-F238E27FC236}">
                <a16:creationId xmlns:a16="http://schemas.microsoft.com/office/drawing/2014/main" id="{3B35947B-621B-7FB8-A43F-1B6B023F5CEC}"/>
              </a:ext>
            </a:extLst>
          </p:cNvPr>
          <p:cNvSpPr>
            <a:spLocks noGrp="1"/>
          </p:cNvSpPr>
          <p:nvPr>
            <p:ph sz="half" idx="2"/>
          </p:nvPr>
        </p:nvSpPr>
        <p:spPr/>
        <p:txBody>
          <a:bodyPr/>
          <a:lstStyle/>
          <a:p>
            <a:endParaRPr lang="en-CA" dirty="0"/>
          </a:p>
        </p:txBody>
      </p:sp>
      <p:sp>
        <p:nvSpPr>
          <p:cNvPr id="46" name="Content Placeholder 45">
            <a:extLst>
              <a:ext uri="{FF2B5EF4-FFF2-40B4-BE49-F238E27FC236}">
                <a16:creationId xmlns:a16="http://schemas.microsoft.com/office/drawing/2014/main" id="{B0D7F280-56EB-CBA6-B50E-2A579A3AAA6B}"/>
              </a:ext>
            </a:extLst>
          </p:cNvPr>
          <p:cNvSpPr>
            <a:spLocks noGrp="1"/>
          </p:cNvSpPr>
          <p:nvPr>
            <p:ph sz="half" idx="17"/>
          </p:nvPr>
        </p:nvSpPr>
        <p:spPr/>
        <p:txBody>
          <a:bodyPr/>
          <a:lstStyle/>
          <a:p>
            <a:endParaRPr lang="en-CA"/>
          </a:p>
        </p:txBody>
      </p:sp>
      <p:sp>
        <p:nvSpPr>
          <p:cNvPr id="48" name="Content Placeholder 47">
            <a:extLst>
              <a:ext uri="{FF2B5EF4-FFF2-40B4-BE49-F238E27FC236}">
                <a16:creationId xmlns:a16="http://schemas.microsoft.com/office/drawing/2014/main" id="{A1DFD7C7-59D3-99A7-7ACF-AB3B422D1533}"/>
              </a:ext>
            </a:extLst>
          </p:cNvPr>
          <p:cNvSpPr>
            <a:spLocks noGrp="1"/>
          </p:cNvSpPr>
          <p:nvPr>
            <p:ph sz="quarter" idx="4"/>
          </p:nvPr>
        </p:nvSpPr>
        <p:spPr/>
        <p:txBody>
          <a:bodyPr/>
          <a:lstStyle/>
          <a:p>
            <a:endParaRPr lang="en-CA"/>
          </a:p>
        </p:txBody>
      </p:sp>
      <p:sp>
        <p:nvSpPr>
          <p:cNvPr id="50" name="Content Placeholder 49">
            <a:extLst>
              <a:ext uri="{FF2B5EF4-FFF2-40B4-BE49-F238E27FC236}">
                <a16:creationId xmlns:a16="http://schemas.microsoft.com/office/drawing/2014/main" id="{20C3A4C9-3235-A27A-92B3-1379B60D7DBD}"/>
              </a:ext>
            </a:extLst>
          </p:cNvPr>
          <p:cNvSpPr>
            <a:spLocks noGrp="1"/>
          </p:cNvSpPr>
          <p:nvPr>
            <p:ph sz="quarter" idx="18"/>
          </p:nvPr>
        </p:nvSpPr>
        <p:spPr/>
        <p:txBody>
          <a:bodyPr/>
          <a:lstStyle/>
          <a:p>
            <a:endParaRPr lang="en-CA"/>
          </a:p>
        </p:txBody>
      </p:sp>
      <p:sp>
        <p:nvSpPr>
          <p:cNvPr id="52" name="Content Placeholder 51">
            <a:extLst>
              <a:ext uri="{FF2B5EF4-FFF2-40B4-BE49-F238E27FC236}">
                <a16:creationId xmlns:a16="http://schemas.microsoft.com/office/drawing/2014/main" id="{DD1B94E1-5534-D2CA-52FF-D399C2123256}"/>
              </a:ext>
            </a:extLst>
          </p:cNvPr>
          <p:cNvSpPr>
            <a:spLocks noGrp="1"/>
          </p:cNvSpPr>
          <p:nvPr>
            <p:ph sz="half" idx="14"/>
          </p:nvPr>
        </p:nvSpPr>
        <p:spPr/>
        <p:txBody>
          <a:bodyPr/>
          <a:lstStyle/>
          <a:p>
            <a:endParaRPr lang="en-CA"/>
          </a:p>
        </p:txBody>
      </p:sp>
      <p:sp>
        <p:nvSpPr>
          <p:cNvPr id="54" name="Content Placeholder 53">
            <a:extLst>
              <a:ext uri="{FF2B5EF4-FFF2-40B4-BE49-F238E27FC236}">
                <a16:creationId xmlns:a16="http://schemas.microsoft.com/office/drawing/2014/main" id="{20FE3D49-79ED-02B8-D04E-00E7FCC6A8AF}"/>
              </a:ext>
            </a:extLst>
          </p:cNvPr>
          <p:cNvSpPr>
            <a:spLocks noGrp="1"/>
          </p:cNvSpPr>
          <p:nvPr>
            <p:ph sz="half" idx="19"/>
          </p:nvPr>
        </p:nvSpPr>
        <p:spPr/>
        <p:txBody>
          <a:bodyPr/>
          <a:lstStyle/>
          <a:p>
            <a:endParaRPr lang="en-CA"/>
          </a:p>
        </p:txBody>
      </p:sp>
      <p:sp>
        <p:nvSpPr>
          <p:cNvPr id="55" name="Date Placeholder 54">
            <a:extLst>
              <a:ext uri="{FF2B5EF4-FFF2-40B4-BE49-F238E27FC236}">
                <a16:creationId xmlns:a16="http://schemas.microsoft.com/office/drawing/2014/main" id="{38CB8C73-37FA-5625-4587-F7DBA79DE52E}"/>
              </a:ext>
            </a:extLst>
          </p:cNvPr>
          <p:cNvSpPr>
            <a:spLocks noGrp="1"/>
          </p:cNvSpPr>
          <p:nvPr>
            <p:ph type="dt" sz="half" idx="10"/>
          </p:nvPr>
        </p:nvSpPr>
        <p:spPr/>
        <p:txBody>
          <a:bodyPr/>
          <a:lstStyle/>
          <a:p>
            <a:r>
              <a:rPr lang="en-US"/>
              <a:t>2023</a:t>
            </a:r>
            <a:endParaRPr lang="en-US" dirty="0"/>
          </a:p>
        </p:txBody>
      </p:sp>
      <p:sp>
        <p:nvSpPr>
          <p:cNvPr id="56" name="Footer Placeholder 55">
            <a:extLst>
              <a:ext uri="{FF2B5EF4-FFF2-40B4-BE49-F238E27FC236}">
                <a16:creationId xmlns:a16="http://schemas.microsoft.com/office/drawing/2014/main" id="{E18F0FB4-AEE6-9838-948D-1087D0BB1553}"/>
              </a:ext>
            </a:extLst>
          </p:cNvPr>
          <p:cNvSpPr>
            <a:spLocks noGrp="1"/>
          </p:cNvSpPr>
          <p:nvPr>
            <p:ph type="ftr" sz="quarter" idx="11"/>
          </p:nvPr>
        </p:nvSpPr>
        <p:spPr/>
        <p:txBody>
          <a:bodyPr/>
          <a:lstStyle/>
          <a:p>
            <a:r>
              <a:rPr lang="en-US"/>
              <a:t>Art of successful startup - AI for Social Good</a:t>
            </a:r>
            <a:endParaRPr lang="en-US" dirty="0"/>
          </a:p>
        </p:txBody>
      </p:sp>
      <p:sp>
        <p:nvSpPr>
          <p:cNvPr id="57" name="Slide Number Placeholder 56">
            <a:extLst>
              <a:ext uri="{FF2B5EF4-FFF2-40B4-BE49-F238E27FC236}">
                <a16:creationId xmlns:a16="http://schemas.microsoft.com/office/drawing/2014/main" id="{911256A0-1947-33E1-A14F-3EC45A681F2E}"/>
              </a:ext>
            </a:extLst>
          </p:cNvPr>
          <p:cNvSpPr>
            <a:spLocks noGrp="1"/>
          </p:cNvSpPr>
          <p:nvPr>
            <p:ph type="sldNum" sz="quarter" idx="12"/>
          </p:nvPr>
        </p:nvSpPr>
        <p:spPr/>
        <p:txBody>
          <a:bodyPr/>
          <a:lstStyle/>
          <a:p>
            <a:fld id="{B5CEABB6-07DC-46E8-9B57-56EC44A396E5}" type="slidenum">
              <a:rPr lang="en-US" smtClean="0"/>
              <a:t>13</a:t>
            </a:fld>
            <a:endParaRPr lang="en-US" dirty="0"/>
          </a:p>
        </p:txBody>
      </p:sp>
    </p:spTree>
    <p:extLst>
      <p:ext uri="{BB962C8B-B14F-4D97-AF65-F5344CB8AC3E}">
        <p14:creationId xmlns:p14="http://schemas.microsoft.com/office/powerpoint/2010/main" val="404854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lstStyle/>
          <a:p>
            <a:r>
              <a:rPr lang="en-US" dirty="0"/>
              <a:t>COMPANY OVERVIEW</a:t>
            </a:r>
          </a:p>
        </p:txBody>
      </p:sp>
    </p:spTree>
    <p:extLst>
      <p:ext uri="{BB962C8B-B14F-4D97-AF65-F5344CB8AC3E}">
        <p14:creationId xmlns:p14="http://schemas.microsoft.com/office/powerpoint/2010/main" val="707789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8627-5BC6-E776-0FFC-DCCFE34FB78B}"/>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E8834819-7072-6640-8D87-25CF19293C48}"/>
              </a:ext>
            </a:extLst>
          </p:cNvPr>
          <p:cNvSpPr>
            <a:spLocks noGrp="1"/>
          </p:cNvSpPr>
          <p:nvPr>
            <p:ph type="body" sz="quarter" idx="13"/>
          </p:nvPr>
        </p:nvSpPr>
        <p:spPr/>
        <p:txBody>
          <a:bodyPr>
            <a:normAutofit lnSpcReduction="10000"/>
          </a:bodyPr>
          <a:lstStyle/>
          <a:p>
            <a:endParaRPr lang="en-CA"/>
          </a:p>
        </p:txBody>
      </p:sp>
      <p:sp>
        <p:nvSpPr>
          <p:cNvPr id="4" name="Text Placeholder 3">
            <a:extLst>
              <a:ext uri="{FF2B5EF4-FFF2-40B4-BE49-F238E27FC236}">
                <a16:creationId xmlns:a16="http://schemas.microsoft.com/office/drawing/2014/main" id="{D926DC4D-A8AE-1B43-7462-F95B0D694818}"/>
              </a:ext>
            </a:extLst>
          </p:cNvPr>
          <p:cNvSpPr>
            <a:spLocks noGrp="1"/>
          </p:cNvSpPr>
          <p:nvPr>
            <p:ph type="body" sz="quarter" idx="15"/>
          </p:nvPr>
        </p:nvSpPr>
        <p:spPr/>
        <p:txBody>
          <a:bodyPr/>
          <a:lstStyle/>
          <a:p>
            <a:endParaRPr lang="en-CA"/>
          </a:p>
        </p:txBody>
      </p:sp>
      <p:sp>
        <p:nvSpPr>
          <p:cNvPr id="5" name="Text Placeholder 4">
            <a:extLst>
              <a:ext uri="{FF2B5EF4-FFF2-40B4-BE49-F238E27FC236}">
                <a16:creationId xmlns:a16="http://schemas.microsoft.com/office/drawing/2014/main" id="{09146D31-E2CB-AA38-86D4-5DEED9714588}"/>
              </a:ext>
            </a:extLst>
          </p:cNvPr>
          <p:cNvSpPr>
            <a:spLocks noGrp="1"/>
          </p:cNvSpPr>
          <p:nvPr>
            <p:ph type="body" sz="quarter" idx="16"/>
          </p:nvPr>
        </p:nvSpPr>
        <p:spPr/>
        <p:txBody>
          <a:bodyPr>
            <a:normAutofit lnSpcReduction="10000"/>
          </a:bodyPr>
          <a:lstStyle/>
          <a:p>
            <a:endParaRPr lang="en-CA"/>
          </a:p>
        </p:txBody>
      </p:sp>
      <p:sp>
        <p:nvSpPr>
          <p:cNvPr id="6" name="Text Placeholder 5">
            <a:extLst>
              <a:ext uri="{FF2B5EF4-FFF2-40B4-BE49-F238E27FC236}">
                <a16:creationId xmlns:a16="http://schemas.microsoft.com/office/drawing/2014/main" id="{339C0BDF-192B-6D63-6FAD-7D3DDCA2F790}"/>
              </a:ext>
            </a:extLst>
          </p:cNvPr>
          <p:cNvSpPr>
            <a:spLocks noGrp="1"/>
          </p:cNvSpPr>
          <p:nvPr>
            <p:ph type="body" sz="quarter" idx="17"/>
          </p:nvPr>
        </p:nvSpPr>
        <p:spPr/>
        <p:txBody>
          <a:bodyPr/>
          <a:lstStyle/>
          <a:p>
            <a:endParaRPr lang="en-CA"/>
          </a:p>
        </p:txBody>
      </p:sp>
      <p:sp>
        <p:nvSpPr>
          <p:cNvPr id="7" name="Text Placeholder 6">
            <a:extLst>
              <a:ext uri="{FF2B5EF4-FFF2-40B4-BE49-F238E27FC236}">
                <a16:creationId xmlns:a16="http://schemas.microsoft.com/office/drawing/2014/main" id="{CFC4BA03-9D57-B4D7-51FB-6ABA01A7B128}"/>
              </a:ext>
            </a:extLst>
          </p:cNvPr>
          <p:cNvSpPr>
            <a:spLocks noGrp="1"/>
          </p:cNvSpPr>
          <p:nvPr>
            <p:ph type="body" sz="quarter" idx="18"/>
          </p:nvPr>
        </p:nvSpPr>
        <p:spPr/>
        <p:txBody>
          <a:bodyPr>
            <a:normAutofit lnSpcReduction="10000"/>
          </a:bodyPr>
          <a:lstStyle/>
          <a:p>
            <a:endParaRPr lang="en-CA"/>
          </a:p>
        </p:txBody>
      </p:sp>
      <p:sp>
        <p:nvSpPr>
          <p:cNvPr id="8" name="Text Placeholder 7">
            <a:extLst>
              <a:ext uri="{FF2B5EF4-FFF2-40B4-BE49-F238E27FC236}">
                <a16:creationId xmlns:a16="http://schemas.microsoft.com/office/drawing/2014/main" id="{EE922670-7EC9-96F0-60D2-A3F15EBDE60F}"/>
              </a:ext>
            </a:extLst>
          </p:cNvPr>
          <p:cNvSpPr>
            <a:spLocks noGrp="1"/>
          </p:cNvSpPr>
          <p:nvPr>
            <p:ph type="body" sz="quarter" idx="19"/>
          </p:nvPr>
        </p:nvSpPr>
        <p:spPr/>
        <p:txBody>
          <a:bodyPr/>
          <a:lstStyle/>
          <a:p>
            <a:endParaRPr lang="en-CA"/>
          </a:p>
        </p:txBody>
      </p:sp>
      <p:sp>
        <p:nvSpPr>
          <p:cNvPr id="9" name="Text Placeholder 8">
            <a:extLst>
              <a:ext uri="{FF2B5EF4-FFF2-40B4-BE49-F238E27FC236}">
                <a16:creationId xmlns:a16="http://schemas.microsoft.com/office/drawing/2014/main" id="{2A0C7825-B306-02E3-5E1D-046E31F26271}"/>
              </a:ext>
            </a:extLst>
          </p:cNvPr>
          <p:cNvSpPr>
            <a:spLocks noGrp="1"/>
          </p:cNvSpPr>
          <p:nvPr>
            <p:ph type="body" sz="quarter" idx="23"/>
          </p:nvPr>
        </p:nvSpPr>
        <p:spPr/>
        <p:txBody>
          <a:bodyPr>
            <a:normAutofit lnSpcReduction="10000"/>
          </a:bodyPr>
          <a:lstStyle/>
          <a:p>
            <a:endParaRPr lang="en-CA"/>
          </a:p>
        </p:txBody>
      </p:sp>
      <p:sp>
        <p:nvSpPr>
          <p:cNvPr id="10" name="Text Placeholder 9">
            <a:extLst>
              <a:ext uri="{FF2B5EF4-FFF2-40B4-BE49-F238E27FC236}">
                <a16:creationId xmlns:a16="http://schemas.microsoft.com/office/drawing/2014/main" id="{F33D1262-F5F9-1799-F203-2444B551D6C1}"/>
              </a:ext>
            </a:extLst>
          </p:cNvPr>
          <p:cNvSpPr>
            <a:spLocks noGrp="1"/>
          </p:cNvSpPr>
          <p:nvPr>
            <p:ph type="body" sz="quarter" idx="24"/>
          </p:nvPr>
        </p:nvSpPr>
        <p:spPr/>
        <p:txBody>
          <a:bodyPr/>
          <a:lstStyle/>
          <a:p>
            <a:endParaRPr lang="en-CA"/>
          </a:p>
        </p:txBody>
      </p:sp>
      <p:sp>
        <p:nvSpPr>
          <p:cNvPr id="11" name="Date Placeholder 10">
            <a:extLst>
              <a:ext uri="{FF2B5EF4-FFF2-40B4-BE49-F238E27FC236}">
                <a16:creationId xmlns:a16="http://schemas.microsoft.com/office/drawing/2014/main" id="{D9E0DC5F-4909-3022-AC0E-C5E1132D12F3}"/>
              </a:ext>
            </a:extLst>
          </p:cNvPr>
          <p:cNvSpPr>
            <a:spLocks noGrp="1"/>
          </p:cNvSpPr>
          <p:nvPr>
            <p:ph type="dt" sz="half" idx="20"/>
          </p:nvPr>
        </p:nvSpPr>
        <p:spPr/>
        <p:txBody>
          <a:bodyPr/>
          <a:lstStyle/>
          <a:p>
            <a:r>
              <a:rPr lang="en-US"/>
              <a:t>2023</a:t>
            </a:r>
            <a:endParaRPr lang="en-US" dirty="0"/>
          </a:p>
        </p:txBody>
      </p:sp>
      <p:sp>
        <p:nvSpPr>
          <p:cNvPr id="12" name="Footer Placeholder 11">
            <a:extLst>
              <a:ext uri="{FF2B5EF4-FFF2-40B4-BE49-F238E27FC236}">
                <a16:creationId xmlns:a16="http://schemas.microsoft.com/office/drawing/2014/main" id="{EBC1B4DC-3124-270D-C0C8-BB8336328F2A}"/>
              </a:ext>
            </a:extLst>
          </p:cNvPr>
          <p:cNvSpPr>
            <a:spLocks noGrp="1"/>
          </p:cNvSpPr>
          <p:nvPr>
            <p:ph type="ftr" sz="quarter" idx="21"/>
          </p:nvPr>
        </p:nvSpPr>
        <p:spPr/>
        <p:txBody>
          <a:bodyPr/>
          <a:lstStyle/>
          <a:p>
            <a:r>
              <a:rPr lang="en-US"/>
              <a:t>Art of successful startup - AI for Social Good</a:t>
            </a:r>
            <a:endParaRPr lang="en-US" dirty="0"/>
          </a:p>
        </p:txBody>
      </p:sp>
      <p:sp>
        <p:nvSpPr>
          <p:cNvPr id="13" name="Slide Number Placeholder 12">
            <a:extLst>
              <a:ext uri="{FF2B5EF4-FFF2-40B4-BE49-F238E27FC236}">
                <a16:creationId xmlns:a16="http://schemas.microsoft.com/office/drawing/2014/main" id="{92A73E2C-8D49-A8C4-AAE0-9B7D76D9FE5F}"/>
              </a:ext>
            </a:extLst>
          </p:cNvPr>
          <p:cNvSpPr>
            <a:spLocks noGrp="1"/>
          </p:cNvSpPr>
          <p:nvPr>
            <p:ph type="sldNum" sz="quarter" idx="22"/>
          </p:nvPr>
        </p:nvSpPr>
        <p:spPr/>
        <p:txBody>
          <a:bodyPr/>
          <a:lstStyle/>
          <a:p>
            <a:fld id="{B5CEABB6-07DC-46E8-9B57-56EC44A396E5}" type="slidenum">
              <a:rPr lang="en-US" smtClean="0"/>
              <a:t>15</a:t>
            </a:fld>
            <a:endParaRPr lang="en-US" dirty="0"/>
          </a:p>
        </p:txBody>
      </p:sp>
      <p:pic>
        <p:nvPicPr>
          <p:cNvPr id="15" name="Picture 14">
            <a:extLst>
              <a:ext uri="{FF2B5EF4-FFF2-40B4-BE49-F238E27FC236}">
                <a16:creationId xmlns:a16="http://schemas.microsoft.com/office/drawing/2014/main" id="{F748159E-40D2-F278-74A3-2D416C5D331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6580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lstStyle/>
          <a:p>
            <a:r>
              <a:rPr lang="en-US" dirty="0"/>
              <a:t>PRODUCT OVERVIEW</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p:txBody>
          <a:bodyPr vert="horz" lIns="91440" tIns="45720" rIns="91440" bIns="45720" rtlCol="0" anchor="t">
            <a:normAutofit lnSpcReduction="10000"/>
          </a:bodyPr>
          <a:lstStyle/>
          <a:p>
            <a:r>
              <a:rPr lang="en-US" dirty="0"/>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p:txBody>
          <a:bodyPr>
            <a:normAutofit/>
          </a:bodyPr>
          <a:lstStyle/>
          <a:p>
            <a:r>
              <a:rPr lang="en-ZA" dirty="0"/>
              <a:t>Only product specifically dedicated to this niche market</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p:txBody>
          <a:bodyPr>
            <a:normAutofit lnSpcReduction="10000"/>
          </a:bodyPr>
          <a:lstStyle/>
          <a:p>
            <a:r>
              <a:rPr lang="en-US" dirty="0"/>
              <a:t>FIRST TO MARKET</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p:txBody>
          <a:bodyPr/>
          <a:lstStyle/>
          <a:p>
            <a:r>
              <a:rPr lang="en-ZA" dirty="0"/>
              <a:t>First beautifully designed product that's both stylish and functional</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p:txBody>
          <a:bodyPr>
            <a:normAutofit lnSpcReduction="10000"/>
          </a:bodyPr>
          <a:lstStyle/>
          <a:p>
            <a:r>
              <a:rPr lang="en-US" dirty="0"/>
              <a:t>TESTED </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p:txBody>
          <a:bodyPr/>
          <a:lstStyle/>
          <a:p>
            <a:r>
              <a:rPr lang="en-ZA" dirty="0"/>
              <a:t>Conducted testing with college students in the area</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p:txBody>
          <a:bodyPr>
            <a:normAutofit lnSpcReduction="10000"/>
          </a:bodyPr>
          <a:lstStyle/>
          <a:p>
            <a:r>
              <a:rPr lang="en-US" dirty="0"/>
              <a:t>AUTHENTIC</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p:txBody>
          <a:bodyPr/>
          <a:lstStyle/>
          <a:p>
            <a:r>
              <a:rPr lang="en-ZA" dirty="0"/>
              <a:t>Designed with the help and input of experts in the field </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p:txBody>
          <a:bodyPr/>
          <a:lstStyle/>
          <a:p>
            <a:r>
              <a:rPr lang="en-US"/>
              <a:t>2023</a:t>
            </a:r>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p:txBody>
          <a:bodyPr/>
          <a:lstStyle/>
          <a:p>
            <a:r>
              <a:rPr lang="en-US"/>
              <a:t>Art of successful startup - AI for Social Good</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1844941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p:txBody>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p:txBody>
          <a:bodyPr vert="horz" lIns="91440" tIns="45720" rIns="91440" bIns="45720" rtlCol="0" anchor="t">
            <a:normAutofit/>
          </a:bodyPr>
          <a:lstStyle/>
          <a:p>
            <a:r>
              <a:rPr lang="en-ZA" dirty="0"/>
              <a:t>Cool and stylish product</a:t>
            </a:r>
          </a:p>
          <a:p>
            <a:r>
              <a:rPr lang="en-ZA" noProof="1"/>
              <a:t>Areas for community connections </a:t>
            </a:r>
          </a:p>
          <a:p>
            <a:r>
              <a:rPr lang="en-ZA" noProof="1"/>
              <a:t>Online store and market swap</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p:txBody>
          <a:bodyPr/>
          <a:lstStyle/>
          <a:p>
            <a:r>
              <a:rPr lang="en-ZA" dirty="0"/>
              <a:t>BUSINESS MODEL</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p:txBody>
          <a:bodyPr vert="horz" lIns="91440" tIns="45720" rIns="91440" bIns="45720" rtlCol="0" anchor="t">
            <a:noAutofit/>
          </a:bodyPr>
          <a:lstStyle/>
          <a:p>
            <a:r>
              <a:rPr lang="en-ZA"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p:txBody>
          <a:bodyPr>
            <a:normAutofit/>
          </a:bodyPr>
          <a:lstStyle/>
          <a:p>
            <a:r>
              <a:rPr lang="en-ZA" noProof="1"/>
              <a:t>We based our research on market trends and social media</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p:txBody>
          <a:bodyPr vert="horz" lIns="91440" tIns="45720" rIns="91440" bIns="45720" rtlCol="0" anchor="t">
            <a:noAutofit/>
          </a:bodyPr>
          <a:lstStyle/>
          <a:p>
            <a:r>
              <a:rPr lang="en-ZA" noProof="1"/>
              <a:t>DESIGN</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p:txBody>
          <a:bodyPr>
            <a:normAutofit/>
          </a:bodyPr>
          <a:lstStyle/>
          <a:p>
            <a:r>
              <a:rPr lang="en-ZA" noProof="1"/>
              <a:t>We believe people need more products specifically dedicated to this niche market</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p:txBody>
          <a:bodyPr vert="horz" lIns="91440" tIns="45720" rIns="91440" bIns="45720" rtlCol="0" anchor="t">
            <a:normAutofit lnSpcReduction="10000"/>
          </a:bodyPr>
          <a:lstStyle/>
          <a:p>
            <a:r>
              <a:rPr lang="en-ZA"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p:txBody>
          <a:bodyPr>
            <a:normAutofit/>
          </a:bodyPr>
          <a:lstStyle/>
          <a:p>
            <a:r>
              <a:rPr lang="en-ZA" noProof="1"/>
              <a:t>Minimalist and easy to use </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p:txBody>
          <a:bodyPr/>
          <a:lstStyle/>
          <a:p>
            <a:fld id="{19B51A1E-902D-48AF-9020-955120F399B6}" type="slidenum">
              <a:rPr lang="en-ZA" smtClean="0"/>
              <a:pPr/>
              <a:t>18</a:t>
            </a:fld>
            <a:endParaRPr lang="en-ZA" dirty="0"/>
          </a:p>
        </p:txBody>
      </p:sp>
    </p:spTree>
    <p:extLst>
      <p:ext uri="{BB962C8B-B14F-4D97-AF65-F5344CB8AC3E}">
        <p14:creationId xmlns:p14="http://schemas.microsoft.com/office/powerpoint/2010/main" val="2069393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p:txBody>
          <a:bodyPr/>
          <a:lstStyle/>
          <a:p>
            <a:r>
              <a:rPr lang="en-US" dirty="0"/>
              <a:t>MARKET OVERVIEW</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p:txBody>
          <a:bodyPr/>
          <a:lstStyle/>
          <a:p>
            <a:r>
              <a:rPr lang="en-ZA" dirty="0"/>
              <a:t>$3 Billion</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p:txBody>
          <a:bodyPr/>
          <a:lstStyle/>
          <a:p>
            <a:r>
              <a:rPr lang="en-ZA" dirty="0"/>
              <a:t>$1 Billion</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p:txBody>
          <a:bodyPr/>
          <a:lstStyle/>
          <a:p>
            <a:r>
              <a:rPr lang="en-ZA" dirty="0"/>
              <a:t>Opportunity to build</a:t>
            </a:r>
          </a:p>
          <a:p>
            <a:r>
              <a:rPr lang="en-ZA" dirty="0"/>
              <a:t>Fully inclusive market</a:t>
            </a:r>
          </a:p>
          <a:p>
            <a:r>
              <a:rPr lang="en-ZA" dirty="0"/>
              <a:t>Total addressable market</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p:txBody>
          <a:bodyPr vert="horz" lIns="91440" tIns="45720" rIns="91440" bIns="45720" rtlCol="0" anchor="b">
            <a:normAutofit/>
          </a:bodyPr>
          <a:lstStyle/>
          <a:p>
            <a:r>
              <a:rPr lang="en-ZA" dirty="0"/>
              <a:t>$2 Billion</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p:txBody>
          <a:bodyPr/>
          <a:lstStyle/>
          <a:p>
            <a:r>
              <a:rPr lang="en-US"/>
              <a:t>2023</a:t>
            </a:r>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p:txBody>
          <a:bodyPr/>
          <a:lstStyle/>
          <a:p>
            <a:r>
              <a:rPr lang="en-US"/>
              <a:t>Art of successful startup - AI for Social Good</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121178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482DB9-61C3-7A8C-32A5-1F453C48BEAE}"/>
              </a:ext>
            </a:extLst>
          </p:cNvPr>
          <p:cNvPicPr>
            <a:picLocks noChangeAspect="1"/>
          </p:cNvPicPr>
          <p:nvPr/>
        </p:nvPicPr>
        <p:blipFill>
          <a:blip r:embed="rId2"/>
          <a:stretch>
            <a:fillRect/>
          </a:stretch>
        </p:blipFill>
        <p:spPr>
          <a:xfrm>
            <a:off x="0" y="0"/>
            <a:ext cx="12192000" cy="6858000"/>
          </a:xfrm>
          <a:prstGeom prst="rect">
            <a:avLst/>
          </a:prstGeom>
        </p:spPr>
      </p:pic>
      <p:sp>
        <p:nvSpPr>
          <p:cNvPr id="9" name="Date Placeholder 8">
            <a:extLst>
              <a:ext uri="{FF2B5EF4-FFF2-40B4-BE49-F238E27FC236}">
                <a16:creationId xmlns:a16="http://schemas.microsoft.com/office/drawing/2014/main" id="{DB11B7C1-FFB5-6C1F-297E-E0A428A08658}"/>
              </a:ext>
            </a:extLst>
          </p:cNvPr>
          <p:cNvSpPr>
            <a:spLocks noGrp="1"/>
          </p:cNvSpPr>
          <p:nvPr>
            <p:ph type="dt" sz="half" idx="10"/>
          </p:nvPr>
        </p:nvSpPr>
        <p:spPr/>
        <p:txBody>
          <a:bodyPr/>
          <a:lstStyle/>
          <a:p>
            <a:r>
              <a:rPr lang="en-US"/>
              <a:t>2023</a:t>
            </a:r>
            <a:endParaRPr lang="en-US" dirty="0"/>
          </a:p>
        </p:txBody>
      </p:sp>
      <p:sp>
        <p:nvSpPr>
          <p:cNvPr id="10" name="Footer Placeholder 9">
            <a:extLst>
              <a:ext uri="{FF2B5EF4-FFF2-40B4-BE49-F238E27FC236}">
                <a16:creationId xmlns:a16="http://schemas.microsoft.com/office/drawing/2014/main" id="{50B6858A-A4D7-8B08-D354-FBB25C782D0D}"/>
              </a:ext>
            </a:extLst>
          </p:cNvPr>
          <p:cNvSpPr>
            <a:spLocks noGrp="1"/>
          </p:cNvSpPr>
          <p:nvPr>
            <p:ph type="ftr" sz="quarter" idx="11"/>
          </p:nvPr>
        </p:nvSpPr>
        <p:spPr/>
        <p:txBody>
          <a:bodyPr/>
          <a:lstStyle/>
          <a:p>
            <a:r>
              <a:rPr lang="en-US"/>
              <a:t>Art of successful startup - AI for Social Good</a:t>
            </a:r>
            <a:endParaRPr lang="en-US" dirty="0"/>
          </a:p>
        </p:txBody>
      </p:sp>
      <p:sp>
        <p:nvSpPr>
          <p:cNvPr id="11" name="Slide Number Placeholder 10">
            <a:extLst>
              <a:ext uri="{FF2B5EF4-FFF2-40B4-BE49-F238E27FC236}">
                <a16:creationId xmlns:a16="http://schemas.microsoft.com/office/drawing/2014/main" id="{F0D3ABC7-66A8-C743-615D-D6F9C751BF43}"/>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3729091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p:txBody>
          <a:bodyPr/>
          <a:lstStyle/>
          <a:p>
            <a:r>
              <a:rPr lang="en-US" dirty="0"/>
              <a:t>Market comparison</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type="body" idx="1"/>
          </p:nvPr>
        </p:nvSpPr>
        <p:spPr/>
        <p:txBody>
          <a:bodyPr/>
          <a:lstStyle/>
          <a:p>
            <a:r>
              <a:rPr lang="en-US" dirty="0"/>
              <a:t>$3B</a:t>
            </a:r>
          </a:p>
        </p:txBody>
      </p:sp>
      <p:sp>
        <p:nvSpPr>
          <p:cNvPr id="10" name="Text Placeholder 9">
            <a:extLst>
              <a:ext uri="{FF2B5EF4-FFF2-40B4-BE49-F238E27FC236}">
                <a16:creationId xmlns:a16="http://schemas.microsoft.com/office/drawing/2014/main" id="{7C7E7B18-D05F-4C44-8718-8C671160FC98}"/>
              </a:ext>
            </a:extLst>
          </p:cNvPr>
          <p:cNvSpPr>
            <a:spLocks noGrp="1"/>
          </p:cNvSpPr>
          <p:nvPr>
            <p:ph type="body" idx="15"/>
          </p:nvPr>
        </p:nvSpPr>
        <p:spPr/>
        <p:txBody>
          <a:bodyPr/>
          <a:lstStyle/>
          <a:p>
            <a:r>
              <a:rPr lang="en-US" dirty="0"/>
              <a:t>$2B</a:t>
            </a:r>
          </a:p>
        </p:txBody>
      </p:sp>
      <p:sp>
        <p:nvSpPr>
          <p:cNvPr id="11" name="Text Placeholder 10">
            <a:extLst>
              <a:ext uri="{FF2B5EF4-FFF2-40B4-BE49-F238E27FC236}">
                <a16:creationId xmlns:a16="http://schemas.microsoft.com/office/drawing/2014/main" id="{C4EAD5C6-02F0-4D27-8D85-1BD5EA833D6F}"/>
              </a:ext>
            </a:extLst>
          </p:cNvPr>
          <p:cNvSpPr>
            <a:spLocks noGrp="1"/>
          </p:cNvSpPr>
          <p:nvPr>
            <p:ph type="body" idx="16"/>
          </p:nvPr>
        </p:nvSpPr>
        <p:spPr/>
        <p:txBody>
          <a:bodyPr/>
          <a:lstStyle/>
          <a:p>
            <a:r>
              <a:rPr lang="en-US" dirty="0"/>
              <a:t>$1B</a:t>
            </a:r>
          </a:p>
        </p:txBody>
      </p:sp>
      <p:sp>
        <p:nvSpPr>
          <p:cNvPr id="19" name="Content Placeholder 18">
            <a:extLst>
              <a:ext uri="{FF2B5EF4-FFF2-40B4-BE49-F238E27FC236}">
                <a16:creationId xmlns:a16="http://schemas.microsoft.com/office/drawing/2014/main" id="{791D6145-F7F7-43DE-A16B-BF4F9607D4E8}"/>
              </a:ext>
            </a:extLst>
          </p:cNvPr>
          <p:cNvSpPr>
            <a:spLocks noGrp="1"/>
          </p:cNvSpPr>
          <p:nvPr>
            <p:ph sz="half" idx="2"/>
          </p:nvPr>
        </p:nvSpPr>
        <p:spPr/>
        <p:txBody>
          <a:bodyPr/>
          <a:lstStyle/>
          <a:p>
            <a:r>
              <a:rPr lang="en-US" dirty="0"/>
              <a:t>Opportunity to build</a:t>
            </a:r>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sz="half" idx="17"/>
          </p:nvPr>
        </p:nvSpPr>
        <p:spPr/>
        <p:txBody>
          <a:bodyPr/>
          <a:lstStyle/>
          <a:p>
            <a:r>
              <a:rPr lang="en-US" dirty="0"/>
              <a:t>Addressable market</a:t>
            </a:r>
          </a:p>
        </p:txBody>
      </p:sp>
      <p:sp>
        <p:nvSpPr>
          <p:cNvPr id="20" name="Content Placeholder 19">
            <a:extLst>
              <a:ext uri="{FF2B5EF4-FFF2-40B4-BE49-F238E27FC236}">
                <a16:creationId xmlns:a16="http://schemas.microsoft.com/office/drawing/2014/main" id="{BC46925A-8382-42EB-891C-DBB4EAAA33F8}"/>
              </a:ext>
            </a:extLst>
          </p:cNvPr>
          <p:cNvSpPr>
            <a:spLocks noGrp="1"/>
          </p:cNvSpPr>
          <p:nvPr>
            <p:ph sz="quarter" idx="4"/>
          </p:nvPr>
        </p:nvSpPr>
        <p:spPr/>
        <p:txBody>
          <a:bodyPr/>
          <a:lstStyle/>
          <a:p>
            <a:r>
              <a:rPr lang="en-US" dirty="0"/>
              <a:t>Freedom to invent</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sz="quarter" idx="18"/>
          </p:nvPr>
        </p:nvSpPr>
        <p:spPr/>
        <p:txBody>
          <a:bodyPr/>
          <a:lstStyle/>
          <a:p>
            <a:r>
              <a:rPr lang="en-US" dirty="0"/>
              <a:t>Serviceable market</a:t>
            </a:r>
          </a:p>
        </p:txBody>
      </p:sp>
      <p:sp>
        <p:nvSpPr>
          <p:cNvPr id="21" name="Content Placeholder 20">
            <a:extLst>
              <a:ext uri="{FF2B5EF4-FFF2-40B4-BE49-F238E27FC236}">
                <a16:creationId xmlns:a16="http://schemas.microsoft.com/office/drawing/2014/main" id="{318AFADE-B54F-4988-8000-B9336A395336}"/>
              </a:ext>
            </a:extLst>
          </p:cNvPr>
          <p:cNvSpPr>
            <a:spLocks noGrp="1"/>
          </p:cNvSpPr>
          <p:nvPr>
            <p:ph sz="half" idx="14"/>
          </p:nvPr>
        </p:nvSpPr>
        <p:spPr/>
        <p:txBody>
          <a:bodyPr/>
          <a:lstStyle/>
          <a:p>
            <a:r>
              <a:rPr lang="en-US" dirty="0"/>
              <a:t>Few competitors</a:t>
            </a:r>
          </a:p>
        </p:txBody>
      </p:sp>
      <p:sp>
        <p:nvSpPr>
          <p:cNvPr id="24" name="Content Placeholder 23">
            <a:extLst>
              <a:ext uri="{FF2B5EF4-FFF2-40B4-BE49-F238E27FC236}">
                <a16:creationId xmlns:a16="http://schemas.microsoft.com/office/drawing/2014/main" id="{5AA25980-D334-4FC0-9091-936E53B8D321}"/>
              </a:ext>
            </a:extLst>
          </p:cNvPr>
          <p:cNvSpPr>
            <a:spLocks noGrp="1"/>
          </p:cNvSpPr>
          <p:nvPr>
            <p:ph sz="half" idx="19"/>
          </p:nvPr>
        </p:nvSpPr>
        <p:spPr/>
        <p:txBody>
          <a:bodyPr/>
          <a:lstStyle/>
          <a:p>
            <a:r>
              <a:rPr lang="en-US" dirty="0"/>
              <a:t>Obtainable market</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p:txBody>
          <a:bodyPr/>
          <a:lstStyle/>
          <a:p>
            <a:r>
              <a:rPr lang="en-US"/>
              <a:t>Art of successful startup - AI for Social Good</a:t>
            </a:r>
            <a:endParaRPr lang="en-US" dirty="0"/>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1761743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p:txBody>
          <a:bodyPr/>
          <a:lstStyle/>
          <a:p>
            <a:r>
              <a:rPr lang="en-US" dirty="0"/>
              <a:t>COMPETITORS</a:t>
            </a:r>
          </a:p>
        </p:txBody>
      </p:sp>
      <p:sp>
        <p:nvSpPr>
          <p:cNvPr id="11" name="Content Placeholder 10">
            <a:extLst>
              <a:ext uri="{FF2B5EF4-FFF2-40B4-BE49-F238E27FC236}">
                <a16:creationId xmlns:a16="http://schemas.microsoft.com/office/drawing/2014/main" id="{D0E0ACA0-9139-4C37-920D-BF3C1FF461C1}"/>
              </a:ext>
            </a:extLst>
          </p:cNvPr>
          <p:cNvSpPr>
            <a:spLocks noGrp="1"/>
          </p:cNvSpPr>
          <p:nvPr>
            <p:ph sz="quarter" idx="4"/>
          </p:nvPr>
        </p:nvSpPr>
        <p:spPr/>
        <p:txBody>
          <a:bodyPr/>
          <a:lstStyle/>
          <a:p>
            <a:r>
              <a:rPr lang="en-ZA" b="1" noProof="1"/>
              <a:t>Company A</a:t>
            </a:r>
            <a:br>
              <a:rPr lang="en-ZA" noProof="1"/>
            </a:br>
            <a:r>
              <a:rPr lang="en-ZA" noProof="1"/>
              <a:t>Product is more expensive</a:t>
            </a:r>
          </a:p>
          <a:p>
            <a:r>
              <a:rPr lang="en-ZA" b="1" noProof="1"/>
              <a:t>Companies B &amp; C </a:t>
            </a:r>
            <a:br>
              <a:rPr lang="en-ZA" noProof="1"/>
            </a:br>
            <a:r>
              <a:rPr lang="en-ZA" noProof="1"/>
              <a:t>Product is expensive and inconvenient to use</a:t>
            </a:r>
          </a:p>
          <a:p>
            <a:r>
              <a:rPr lang="en-ZA" b="1" noProof="1"/>
              <a:t>Companies D &amp; E</a:t>
            </a:r>
            <a:br>
              <a:rPr lang="en-ZA" noProof="1"/>
            </a:br>
            <a:r>
              <a:rPr lang="en-ZA" noProof="1"/>
              <a:t>Product is affordable, but inconvenient to use</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p:txBody>
          <a:bodyPr/>
          <a:lstStyle/>
          <a:p>
            <a:r>
              <a:rPr lang="en-US"/>
              <a:t>2023</a:t>
            </a:r>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p:txBody>
          <a:bodyPr/>
          <a:lstStyle/>
          <a:p>
            <a:r>
              <a:rPr lang="en-US"/>
              <a:t>Art of successful startup - AI for Social Good</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1057409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p:txBody>
          <a:bodyPr/>
          <a:lstStyle/>
          <a:p>
            <a:r>
              <a:rPr lang="en-ZA"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5"/>
          </p:nvPr>
        </p:nvSpPr>
        <p:spPr/>
        <p:txBody>
          <a:bodyPr>
            <a:normAutofit/>
          </a:bodyPr>
          <a:lstStyle/>
          <a:p>
            <a:r>
              <a:rPr lang="en-ZA" dirty="0"/>
              <a:t>Convenient</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20"/>
          </p:nvPr>
        </p:nvSpPr>
        <p:spPr/>
        <p:txBody>
          <a:bodyPr>
            <a:normAutofit/>
          </a:bodyPr>
          <a:lstStyle/>
          <a:p>
            <a:r>
              <a:rPr lang="en-ZA" dirty="0"/>
              <a:t>Competitor A</a:t>
            </a:r>
          </a:p>
        </p:txBody>
      </p:sp>
      <p:sp>
        <p:nvSpPr>
          <p:cNvPr id="29" name="Text Placeholder 28">
            <a:extLst>
              <a:ext uri="{FF2B5EF4-FFF2-40B4-BE49-F238E27FC236}">
                <a16:creationId xmlns:a16="http://schemas.microsoft.com/office/drawing/2014/main" id="{BF7EE2E1-DA9E-4645-BC0D-305C1F12118B}"/>
              </a:ext>
            </a:extLst>
          </p:cNvPr>
          <p:cNvSpPr>
            <a:spLocks noGrp="1"/>
          </p:cNvSpPr>
          <p:nvPr>
            <p:ph type="body" sz="quarter" idx="26"/>
          </p:nvPr>
        </p:nvSpPr>
        <p:spPr/>
        <p:txBody>
          <a:bodyPr/>
          <a:lstStyle/>
          <a:p>
            <a:r>
              <a:rPr lang="en-US" dirty="0"/>
              <a:t>Contoso</a:t>
            </a:r>
          </a:p>
        </p:txBody>
      </p:sp>
      <p:sp>
        <p:nvSpPr>
          <p:cNvPr id="28" name="Text Placeholder 27">
            <a:extLst>
              <a:ext uri="{FF2B5EF4-FFF2-40B4-BE49-F238E27FC236}">
                <a16:creationId xmlns:a16="http://schemas.microsoft.com/office/drawing/2014/main" id="{E8BD1918-91E9-45FF-B758-93DAFA9EAFE9}"/>
              </a:ext>
            </a:extLst>
          </p:cNvPr>
          <p:cNvSpPr>
            <a:spLocks noGrp="1"/>
          </p:cNvSpPr>
          <p:nvPr>
            <p:ph type="body" sz="quarter" idx="25"/>
          </p:nvPr>
        </p:nvSpPr>
        <p:spPr/>
        <p:txBody>
          <a:bodyPr/>
          <a:lstStyle/>
          <a:p>
            <a:r>
              <a:rPr lang="en-US" dirty="0"/>
              <a:t>Affordable</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9"/>
          </p:nvPr>
        </p:nvSpPr>
        <p:spPr/>
        <p:txBody>
          <a:bodyPr>
            <a:normAutofit/>
          </a:bodyPr>
          <a:lstStyle/>
          <a:p>
            <a:r>
              <a:rPr lang="en-ZA" dirty="0"/>
              <a:t>Expensive</a:t>
            </a:r>
          </a:p>
        </p:txBody>
      </p:sp>
      <p:sp>
        <p:nvSpPr>
          <p:cNvPr id="25" name="Text Placeholder 24">
            <a:extLst>
              <a:ext uri="{FF2B5EF4-FFF2-40B4-BE49-F238E27FC236}">
                <a16:creationId xmlns:a16="http://schemas.microsoft.com/office/drawing/2014/main" id="{225FED20-8F0E-4B86-88AD-F902806B2CA0}"/>
              </a:ext>
            </a:extLst>
          </p:cNvPr>
          <p:cNvSpPr>
            <a:spLocks noGrp="1"/>
          </p:cNvSpPr>
          <p:nvPr>
            <p:ph type="body" sz="quarter" idx="22"/>
          </p:nvPr>
        </p:nvSpPr>
        <p:spPr/>
        <p:txBody>
          <a:bodyPr/>
          <a:lstStyle/>
          <a:p>
            <a:r>
              <a:rPr lang="en-US" dirty="0"/>
              <a:t>Competitor B</a:t>
            </a:r>
          </a:p>
        </p:txBody>
      </p:sp>
      <p:sp>
        <p:nvSpPr>
          <p:cNvPr id="24" name="Text Placeholder 23">
            <a:extLst>
              <a:ext uri="{FF2B5EF4-FFF2-40B4-BE49-F238E27FC236}">
                <a16:creationId xmlns:a16="http://schemas.microsoft.com/office/drawing/2014/main" id="{568D7422-F48C-4829-8937-7DA701F3303B}"/>
              </a:ext>
            </a:extLst>
          </p:cNvPr>
          <p:cNvSpPr>
            <a:spLocks noGrp="1"/>
          </p:cNvSpPr>
          <p:nvPr>
            <p:ph type="body" sz="quarter" idx="21"/>
          </p:nvPr>
        </p:nvSpPr>
        <p:spPr/>
        <p:txBody>
          <a:bodyPr/>
          <a:lstStyle/>
          <a:p>
            <a:r>
              <a:rPr lang="en-US" dirty="0"/>
              <a:t>Competitor C</a:t>
            </a:r>
          </a:p>
        </p:txBody>
      </p:sp>
      <p:sp>
        <p:nvSpPr>
          <p:cNvPr id="26" name="Text Placeholder 25">
            <a:extLst>
              <a:ext uri="{FF2B5EF4-FFF2-40B4-BE49-F238E27FC236}">
                <a16:creationId xmlns:a16="http://schemas.microsoft.com/office/drawing/2014/main" id="{2329531A-E68A-4913-9B66-062FBAC6D24D}"/>
              </a:ext>
            </a:extLst>
          </p:cNvPr>
          <p:cNvSpPr>
            <a:spLocks noGrp="1"/>
          </p:cNvSpPr>
          <p:nvPr>
            <p:ph type="body" sz="quarter" idx="23"/>
          </p:nvPr>
        </p:nvSpPr>
        <p:spPr/>
        <p:txBody>
          <a:bodyPr/>
          <a:lstStyle/>
          <a:p>
            <a:r>
              <a:rPr lang="en-US" dirty="0"/>
              <a:t>Competitor D</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7"/>
          </p:nvPr>
        </p:nvSpPr>
        <p:spPr/>
        <p:txBody>
          <a:bodyPr>
            <a:normAutofit/>
          </a:bodyPr>
          <a:lstStyle/>
          <a:p>
            <a:r>
              <a:rPr lang="en-ZA" dirty="0"/>
              <a:t>Inconvenient</a:t>
            </a:r>
          </a:p>
        </p:txBody>
      </p:sp>
      <p:sp>
        <p:nvSpPr>
          <p:cNvPr id="27" name="Text Placeholder 26">
            <a:extLst>
              <a:ext uri="{FF2B5EF4-FFF2-40B4-BE49-F238E27FC236}">
                <a16:creationId xmlns:a16="http://schemas.microsoft.com/office/drawing/2014/main" id="{69ADCED5-CED8-4991-9B1E-DB7381BE7431}"/>
              </a:ext>
            </a:extLst>
          </p:cNvPr>
          <p:cNvSpPr>
            <a:spLocks noGrp="1"/>
          </p:cNvSpPr>
          <p:nvPr>
            <p:ph type="body" sz="quarter" idx="24"/>
          </p:nvPr>
        </p:nvSpPr>
        <p:spPr/>
        <p:txBody>
          <a:bodyPr/>
          <a:lstStyle/>
          <a:p>
            <a:r>
              <a:rPr lang="en-US" dirty="0"/>
              <a:t>Competitor E</a:t>
            </a:r>
          </a:p>
        </p:txBody>
      </p:sp>
      <p:sp>
        <p:nvSpPr>
          <p:cNvPr id="42" name="Date Placeholder 41">
            <a:extLst>
              <a:ext uri="{FF2B5EF4-FFF2-40B4-BE49-F238E27FC236}">
                <a16:creationId xmlns:a16="http://schemas.microsoft.com/office/drawing/2014/main" id="{8ADD2DBD-D314-47B1-BD25-DAF6D4437F74}"/>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2"/>
          </p:nvPr>
        </p:nvSpPr>
        <p:spPr/>
        <p:txBody>
          <a:bodyPr/>
          <a:lstStyle/>
          <a:p>
            <a:fld id="{19B51A1E-902D-48AF-9020-955120F399B6}" type="slidenum">
              <a:rPr lang="en-ZA" smtClean="0"/>
              <a:pPr/>
              <a:t>22</a:t>
            </a:fld>
            <a:endParaRPr lang="en-ZA" dirty="0"/>
          </a:p>
        </p:txBody>
      </p:sp>
      <p:sp>
        <p:nvSpPr>
          <p:cNvPr id="31" name="Oval 30">
            <a:extLst>
              <a:ext uri="{FF2B5EF4-FFF2-40B4-BE49-F238E27FC236}">
                <a16:creationId xmlns:a16="http://schemas.microsoft.com/office/drawing/2014/main" id="{F116CCE2-DE5B-4D04-8780-DE09E03B8A28}"/>
              </a:ext>
              <a:ext uri="{C183D7F6-B498-43B3-948B-1728B52AA6E4}">
                <adec:decorative xmlns:adec="http://schemas.microsoft.com/office/drawing/2017/decorative" val="1"/>
              </a:ext>
            </a:extLst>
          </p:cNvPr>
          <p:cNvSpPr/>
          <p:nvPr/>
        </p:nvSpPr>
        <p:spPr>
          <a:xfrm>
            <a:off x="4291806" y="2334532"/>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930BF4B-0565-4413-BDB0-116E9B84F127}"/>
              </a:ext>
              <a:ext uri="{C183D7F6-B498-43B3-948B-1728B52AA6E4}">
                <adec:decorative xmlns:adec="http://schemas.microsoft.com/office/drawing/2017/decorative" val="1"/>
              </a:ext>
            </a:extLst>
          </p:cNvPr>
          <p:cNvSpPr/>
          <p:nvPr/>
        </p:nvSpPr>
        <p:spPr>
          <a:xfrm>
            <a:off x="4728369" y="44211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AEC73B38-496F-4951-89EB-38E1A77E186B}"/>
              </a:ext>
              <a:ext uri="{C183D7F6-B498-43B3-948B-1728B52AA6E4}">
                <adec:decorative xmlns:adec="http://schemas.microsoft.com/office/drawing/2017/decorative" val="1"/>
              </a:ext>
            </a:extLst>
          </p:cNvPr>
          <p:cNvSpPr/>
          <p:nvPr/>
        </p:nvSpPr>
        <p:spPr>
          <a:xfrm>
            <a:off x="3164455" y="4595813"/>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8658B547-4844-4FC2-9B4E-C8A8DF4D66D8}"/>
              </a:ext>
              <a:ext uri="{C183D7F6-B498-43B3-948B-1728B52AA6E4}">
                <adec:decorative xmlns:adec="http://schemas.microsoft.com/office/drawing/2017/decorative" val="1"/>
              </a:ext>
            </a:extLst>
          </p:cNvPr>
          <p:cNvSpPr/>
          <p:nvPr/>
        </p:nvSpPr>
        <p:spPr>
          <a:xfrm>
            <a:off x="7106444" y="4288517"/>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7890BF0-461E-41CE-AFC1-AD52C6B9549E}"/>
              </a:ext>
              <a:ext uri="{C183D7F6-B498-43B3-948B-1728B52AA6E4}">
                <adec:decorative xmlns:adec="http://schemas.microsoft.com/office/drawing/2017/decorative" val="1"/>
              </a:ext>
            </a:extLst>
          </p:cNvPr>
          <p:cNvSpPr/>
          <p:nvPr/>
        </p:nvSpPr>
        <p:spPr>
          <a:xfrm>
            <a:off x="8355806" y="51577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Graphic 61">
            <a:extLst>
              <a:ext uri="{FF2B5EF4-FFF2-40B4-BE49-F238E27FC236}">
                <a16:creationId xmlns:a16="http://schemas.microsoft.com/office/drawing/2014/main" id="{9201E1F5-4143-449F-8629-751D360010A3}"/>
              </a:ext>
              <a:ext uri="{C183D7F6-B498-43B3-948B-1728B52AA6E4}">
                <adec:decorative xmlns:adec="http://schemas.microsoft.com/office/drawing/2017/decorative" val="1"/>
              </a:ext>
            </a:extLst>
          </p:cNvPr>
          <p:cNvSpPr/>
          <p:nvPr/>
        </p:nvSpPr>
        <p:spPr>
          <a:xfrm>
            <a:off x="7597401" y="2072999"/>
            <a:ext cx="1519834" cy="1268594"/>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tx1"/>
            </a:solidFill>
            <a:prstDash val="solid"/>
            <a:miter/>
          </a:ln>
        </p:spPr>
        <p:txBody>
          <a:bodyPr rtlCol="0" anchor="ctr"/>
          <a:lstStyle/>
          <a:p>
            <a:endParaRPr lang="en-US" dirty="0"/>
          </a:p>
        </p:txBody>
      </p:sp>
    </p:spTree>
    <p:extLst>
      <p:ext uri="{BB962C8B-B14F-4D97-AF65-F5344CB8AC3E}">
        <p14:creationId xmlns:p14="http://schemas.microsoft.com/office/powerpoint/2010/main" val="1417396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p:txBody>
          <a:bodyPr/>
          <a:lstStyle/>
          <a:p>
            <a:r>
              <a:rPr lang="en-US" dirty="0"/>
              <a:t>Growth strategy</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p:txBody>
          <a:bodyPr vert="horz" lIns="91440" tIns="45720" rIns="91440" bIns="45720" rtlCol="0" anchor="t">
            <a:normAutofit lnSpcReduction="10000"/>
          </a:bodyPr>
          <a:lstStyle/>
          <a:p>
            <a:r>
              <a:rPr lang="en-US" dirty="0"/>
              <a:t>Feb 20XX</a:t>
            </a:r>
          </a:p>
        </p:txBody>
      </p: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p:txBody>
          <a:bodyPr>
            <a:normAutofit/>
          </a:bodyPr>
          <a:lstStyle/>
          <a:p>
            <a:r>
              <a:rPr lang="en-US" dirty="0"/>
              <a:t>Roll out product to high profile or top-level participants to help establish the product</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p:txBody>
          <a:bodyPr>
            <a:normAutofit lnSpcReduction="10000"/>
          </a:bodyPr>
          <a:lstStyle/>
          <a:p>
            <a:r>
              <a:rPr lang="en-US" dirty="0"/>
              <a:t>Mar 20XX</a:t>
            </a:r>
          </a:p>
        </p:txBody>
      </p:sp>
      <p:sp>
        <p:nvSpPr>
          <p:cNvPr id="25" name="Text Placeholder 24">
            <a:extLst>
              <a:ext uri="{FF2B5EF4-FFF2-40B4-BE49-F238E27FC236}">
                <a16:creationId xmlns:a16="http://schemas.microsoft.com/office/drawing/2014/main" id="{23BDF8B9-53DF-46F4-98D4-053D78D610B0}"/>
              </a:ext>
            </a:extLst>
          </p:cNvPr>
          <p:cNvSpPr>
            <a:spLocks noGrp="1"/>
          </p:cNvSpPr>
          <p:nvPr>
            <p:ph type="body" sz="quarter" idx="24"/>
          </p:nvPr>
        </p:nvSpPr>
        <p:spPr/>
        <p:txBody>
          <a:bodyPr/>
          <a:lstStyle/>
          <a:p>
            <a:r>
              <a:rPr lang="en-US" dirty="0"/>
              <a:t>Release the product to the general public and monitor press release and social media accounts</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p:txBody>
          <a:bodyPr>
            <a:normAutofit lnSpcReduction="10000"/>
          </a:bodyPr>
          <a:lstStyle/>
          <a:p>
            <a:r>
              <a:rPr lang="en-US" dirty="0"/>
              <a:t>Oct 20XX</a:t>
            </a:r>
          </a:p>
        </p:txBody>
      </p:sp>
      <p:sp>
        <p:nvSpPr>
          <p:cNvPr id="27" name="Text Placeholder 26">
            <a:extLst>
              <a:ext uri="{FF2B5EF4-FFF2-40B4-BE49-F238E27FC236}">
                <a16:creationId xmlns:a16="http://schemas.microsoft.com/office/drawing/2014/main" id="{9C0DB469-503B-40AF-84D1-C69B085AA96F}"/>
              </a:ext>
            </a:extLst>
          </p:cNvPr>
          <p:cNvSpPr>
            <a:spLocks noGrp="1"/>
          </p:cNvSpPr>
          <p:nvPr>
            <p:ph type="body" sz="quarter" idx="26"/>
          </p:nvPr>
        </p:nvSpPr>
        <p:spPr/>
        <p:txBody>
          <a:bodyPr>
            <a:normAutofit/>
          </a:bodyPr>
          <a:lstStyle/>
          <a:p>
            <a:r>
              <a:rPr lang="en-US" dirty="0"/>
              <a:t>Gather feedback and adjust product design as necessary</a:t>
            </a:r>
          </a:p>
          <a:p>
            <a:endParaRPr lang="en-US" dirty="0"/>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1472106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p:txBody>
          <a:bodyPr lIns="0"/>
          <a:lstStyle/>
          <a:p>
            <a:r>
              <a:rPr lang="en-US" dirty="0"/>
              <a:t>TRACTION</a:t>
            </a:r>
          </a:p>
        </p:txBody>
      </p:sp>
      <p:sp>
        <p:nvSpPr>
          <p:cNvPr id="75" name="Text Placeholder 74">
            <a:extLst>
              <a:ext uri="{FF2B5EF4-FFF2-40B4-BE49-F238E27FC236}">
                <a16:creationId xmlns:a16="http://schemas.microsoft.com/office/drawing/2014/main" id="{5425916A-A2C0-45C3-9A48-E48DEB97F631}"/>
              </a:ext>
            </a:extLst>
          </p:cNvPr>
          <p:cNvSpPr>
            <a:spLocks noGrp="1"/>
          </p:cNvSpPr>
          <p:nvPr>
            <p:ph type="body" sz="quarter" idx="16"/>
          </p:nvPr>
        </p:nvSpPr>
        <p:spPr/>
        <p:txBody>
          <a:bodyPr/>
          <a:lstStyle/>
          <a:p>
            <a:r>
              <a:rPr lang="en-US" dirty="0"/>
              <a:t>Forecasting for success</a:t>
            </a:r>
          </a:p>
        </p:txBody>
      </p:sp>
      <p:graphicFrame>
        <p:nvGraphicFramePr>
          <p:cNvPr id="53" name="Table 50">
            <a:extLst>
              <a:ext uri="{FF2B5EF4-FFF2-40B4-BE49-F238E27FC236}">
                <a16:creationId xmlns:a16="http://schemas.microsoft.com/office/drawing/2014/main" id="{7EB17215-3702-4854-86F9-086DB8BCA17E}"/>
              </a:ext>
            </a:extLst>
          </p:cNvPr>
          <p:cNvGraphicFramePr>
            <a:graphicFrameLocks noGrp="1"/>
          </p:cNvGraphicFramePr>
          <p:nvPr>
            <p:ph type="chart" sz="quarter" idx="13"/>
            <p:extLst>
              <p:ext uri="{D42A27DB-BD31-4B8C-83A1-F6EECF244321}">
                <p14:modId xmlns:p14="http://schemas.microsoft.com/office/powerpoint/2010/main" val="700564600"/>
              </p:ext>
            </p:extLst>
          </p:nvPr>
        </p:nvGraphicFramePr>
        <p:xfrm>
          <a:off x="838200" y="2286000"/>
          <a:ext cx="6099051" cy="3503684"/>
        </p:xfrm>
        <a:graphic>
          <a:graphicData uri="http://schemas.openxmlformats.org/drawingml/2006/table">
            <a:tbl>
              <a:tblPr firstRow="1" bandRow="1">
                <a:tableStyleId>{5C22544A-7EE6-4342-B048-85BDC9FD1C3A}</a:tableStyleId>
              </a:tblPr>
              <a:tblGrid>
                <a:gridCol w="1578631">
                  <a:extLst>
                    <a:ext uri="{9D8B030D-6E8A-4147-A177-3AD203B41FA5}">
                      <a16:colId xmlns:a16="http://schemas.microsoft.com/office/drawing/2014/main" val="544038161"/>
                    </a:ext>
                  </a:extLst>
                </a:gridCol>
                <a:gridCol w="1130105">
                  <a:extLst>
                    <a:ext uri="{9D8B030D-6E8A-4147-A177-3AD203B41FA5}">
                      <a16:colId xmlns:a16="http://schemas.microsoft.com/office/drawing/2014/main" val="2284043154"/>
                    </a:ext>
                  </a:extLst>
                </a:gridCol>
                <a:gridCol w="1130105">
                  <a:extLst>
                    <a:ext uri="{9D8B030D-6E8A-4147-A177-3AD203B41FA5}">
                      <a16:colId xmlns:a16="http://schemas.microsoft.com/office/drawing/2014/main" val="2987712514"/>
                    </a:ext>
                  </a:extLst>
                </a:gridCol>
                <a:gridCol w="1130105">
                  <a:extLst>
                    <a:ext uri="{9D8B030D-6E8A-4147-A177-3AD203B41FA5}">
                      <a16:colId xmlns:a16="http://schemas.microsoft.com/office/drawing/2014/main" val="1068233346"/>
                    </a:ext>
                  </a:extLst>
                </a:gridCol>
                <a:gridCol w="1130105">
                  <a:extLst>
                    <a:ext uri="{9D8B030D-6E8A-4147-A177-3AD203B41FA5}">
                      <a16:colId xmlns:a16="http://schemas.microsoft.com/office/drawing/2014/main" val="3019130451"/>
                    </a:ext>
                  </a:extLst>
                </a:gridCol>
              </a:tblGrid>
              <a:tr h="308774">
                <a:tc>
                  <a:txBody>
                    <a:bodyPr/>
                    <a:lstStyle/>
                    <a:p>
                      <a:pPr algn="r"/>
                      <a:r>
                        <a:rPr lang="en-US" sz="1400" b="0" cap="all" spc="150" baseline="0" dirty="0">
                          <a:solidFill>
                            <a:schemeClr val="bg1"/>
                          </a:solidFill>
                          <a:latin typeface="+mj-lt"/>
                        </a:rPr>
                        <a:t>Key Metrics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23065677"/>
                  </a:ext>
                </a:extLst>
              </a:tr>
              <a:tr h="638982">
                <a:tc>
                  <a:txBody>
                    <a:bodyPr/>
                    <a:lstStyle/>
                    <a:p>
                      <a:pPr algn="ctr"/>
                      <a:endParaRPr lang="en-US" sz="1200" dirty="0">
                        <a:solidFill>
                          <a:schemeClr val="tx1"/>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Clients</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Orders</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Gross revenue</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Net revenue</a:t>
                      </a:r>
                      <a:endParaRPr lang="ru-RU" sz="1200" kern="120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1100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$7,000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$20,000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$16,000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30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300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$30,000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$25,000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solidFill>
                        </a:rPr>
                        <a:t>40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solidFill>
                        </a:rPr>
                        <a:t>400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$40,000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$30,000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14"/>
          </p:nvPr>
        </p:nvSpPr>
        <p:spPr/>
        <p:txBody>
          <a:bodyPr>
            <a:normAutofit/>
          </a:bodyPr>
          <a:lstStyle/>
          <a:p>
            <a:r>
              <a:rPr lang="en-US" dirty="0"/>
              <a:t>REVENUE BY YEAR</a:t>
            </a:r>
          </a:p>
        </p:txBody>
      </p:sp>
      <p:graphicFrame>
        <p:nvGraphicFramePr>
          <p:cNvPr id="34" name="Content Placeholder 13" descr="Chart">
            <a:extLst>
              <a:ext uri="{FF2B5EF4-FFF2-40B4-BE49-F238E27FC236}">
                <a16:creationId xmlns:a16="http://schemas.microsoft.com/office/drawing/2014/main" id="{9E19FFD2-695D-4BD0-AA46-41C8970D76E2}"/>
              </a:ext>
            </a:extLst>
          </p:cNvPr>
          <p:cNvGraphicFramePr>
            <a:graphicFrameLocks noGrp="1"/>
          </p:cNvGraphicFramePr>
          <p:nvPr>
            <p:ph sz="quarter" idx="15"/>
            <p:extLst>
              <p:ext uri="{D42A27DB-BD31-4B8C-83A1-F6EECF244321}">
                <p14:modId xmlns:p14="http://schemas.microsoft.com/office/powerpoint/2010/main" val="2492048523"/>
              </p:ext>
            </p:extLst>
          </p:nvPr>
        </p:nvGraphicFramePr>
        <p:xfrm>
          <a:off x="7858125" y="2779713"/>
          <a:ext cx="3148013"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p:txBody>
          <a:body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p:txBody>
          <a:bodyPr/>
          <a:lstStyle/>
          <a:p>
            <a:fld id="{B5CEABB6-07DC-46E8-9B57-56EC44A396E5}" type="slidenum">
              <a:rPr lang="en-US" smtClean="0"/>
              <a:pPr/>
              <a:t>24</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5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lstStyle/>
          <a:p>
            <a:r>
              <a:rPr lang="en-ZA" dirty="0"/>
              <a:t>TWO-YEAR ACTION PLAN</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p:txBody>
          <a:bodyPr>
            <a:normAutofit fontScale="85000" lnSpcReduction="20000"/>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rmAutofit fontScale="85000" lnSpcReduction="20000"/>
          </a:bodyPr>
          <a:lstStyle/>
          <a:p>
            <a:r>
              <a:rPr lang="en-ZA" dirty="0"/>
              <a:t>DEC</a:t>
            </a:r>
          </a:p>
        </p:txBody>
      </p:sp>
      <p:sp>
        <p:nvSpPr>
          <p:cNvPr id="66" name="Date Placeholder 65">
            <a:extLst>
              <a:ext uri="{FF2B5EF4-FFF2-40B4-BE49-F238E27FC236}">
                <a16:creationId xmlns:a16="http://schemas.microsoft.com/office/drawing/2014/main" id="{FF303B66-BE3D-4142-824A-9EE2B01725EA}"/>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2"/>
          </p:nvPr>
        </p:nvSpPr>
        <p:spPr/>
        <p:txBody>
          <a:bodyPr/>
          <a:lstStyle/>
          <a:p>
            <a:fld id="{19B51A1E-902D-48AF-9020-955120F399B6}" type="slidenum">
              <a:rPr lang="en-ZA" smtClean="0"/>
              <a:pPr/>
              <a:t>25</a:t>
            </a:fld>
            <a:endParaRPr lang="en-ZA" dirty="0"/>
          </a:p>
        </p:txBody>
      </p:sp>
      <p:sp>
        <p:nvSpPr>
          <p:cNvPr id="110" name="Text Placeholder 31">
            <a:extLst>
              <a:ext uri="{FF2B5EF4-FFF2-40B4-BE49-F238E27FC236}">
                <a16:creationId xmlns:a16="http://schemas.microsoft.com/office/drawing/2014/main" id="{2FF506C9-7C92-4B9C-A356-9B519D03C78D}"/>
              </a:ext>
            </a:extLst>
          </p:cNvPr>
          <p:cNvSpPr txBox="1">
            <a:spLocks/>
          </p:cNvSpPr>
          <p:nvPr/>
        </p:nvSpPr>
        <p:spPr>
          <a:xfrm>
            <a:off x="2042184" y="2220913"/>
            <a:ext cx="2057400"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DRAFT BLUEPRINTS</a:t>
            </a:r>
            <a:endParaRPr lang="en-ZA" sz="1100" dirty="0"/>
          </a:p>
        </p:txBody>
      </p:sp>
      <p:sp>
        <p:nvSpPr>
          <p:cNvPr id="52" name="Text Placeholder 31">
            <a:extLst>
              <a:ext uri="{FF2B5EF4-FFF2-40B4-BE49-F238E27FC236}">
                <a16:creationId xmlns:a16="http://schemas.microsoft.com/office/drawing/2014/main" id="{EFC30FAC-E9E5-427E-B670-7978BE575652}"/>
              </a:ext>
            </a:extLst>
          </p:cNvPr>
          <p:cNvSpPr txBox="1">
            <a:spLocks/>
          </p:cNvSpPr>
          <p:nvPr/>
        </p:nvSpPr>
        <p:spPr>
          <a:xfrm>
            <a:off x="5190031" y="2218613"/>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GATHER FEEDBACK</a:t>
            </a:r>
            <a:endParaRPr lang="en-ZA" sz="1100" dirty="0"/>
          </a:p>
        </p:txBody>
      </p:sp>
      <p:sp>
        <p:nvSpPr>
          <p:cNvPr id="54" name="Text Placeholder 31">
            <a:extLst>
              <a:ext uri="{FF2B5EF4-FFF2-40B4-BE49-F238E27FC236}">
                <a16:creationId xmlns:a16="http://schemas.microsoft.com/office/drawing/2014/main" id="{E0CD2DAB-9E42-4D11-A98D-56ECD20DBC7E}"/>
              </a:ext>
            </a:extLst>
          </p:cNvPr>
          <p:cNvSpPr txBox="1">
            <a:spLocks/>
          </p:cNvSpPr>
          <p:nvPr/>
        </p:nvSpPr>
        <p:spPr>
          <a:xfrm>
            <a:off x="9121117" y="2222398"/>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DELIVER TO CLIENT</a:t>
            </a:r>
            <a:endParaRPr lang="en-ZA" sz="1100" dirty="0"/>
          </a:p>
        </p:txBody>
      </p:sp>
      <p:cxnSp>
        <p:nvCxnSpPr>
          <p:cNvPr id="45" name="Straight Connector 44">
            <a:extLst>
              <a:ext uri="{FF2B5EF4-FFF2-40B4-BE49-F238E27FC236}">
                <a16:creationId xmlns:a16="http://schemas.microsoft.com/office/drawing/2014/main" id="{7AAE5EC1-092E-4A01-B866-C63F654AC331}"/>
              </a:ext>
              <a:ext uri="{C183D7F6-B498-43B3-948B-1728B52AA6E4}">
                <adec:decorative xmlns:adec="http://schemas.microsoft.com/office/drawing/2017/decorative" val="1"/>
              </a:ext>
            </a:extLst>
          </p:cNvPr>
          <p:cNvCxnSpPr>
            <a:cxnSpLocks/>
            <a:endCxn id="33" idx="0"/>
          </p:cNvCxnSpPr>
          <p:nvPr/>
        </p:nvCxnSpPr>
        <p:spPr>
          <a:xfrm>
            <a:off x="3073920" y="2904543"/>
            <a:ext cx="3722" cy="533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4DC497-37D3-454C-98C5-A4A1043E55E5}"/>
              </a:ext>
              <a:ext uri="{C183D7F6-B498-43B3-948B-1728B52AA6E4}">
                <adec:decorative xmlns:adec="http://schemas.microsoft.com/office/drawing/2017/decorative" val="1"/>
              </a:ext>
            </a:extLst>
          </p:cNvPr>
          <p:cNvCxnSpPr>
            <a:cxnSpLocks/>
            <a:endCxn id="34" idx="0"/>
          </p:cNvCxnSpPr>
          <p:nvPr/>
        </p:nvCxnSpPr>
        <p:spPr>
          <a:xfrm>
            <a:off x="6218933" y="2901831"/>
            <a:ext cx="6667" cy="5380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3C6EDC-B2DD-42F0-911D-04963A0F20BE}"/>
              </a:ext>
              <a:ext uri="{C183D7F6-B498-43B3-948B-1728B52AA6E4}">
                <adec:decorative xmlns:adec="http://schemas.microsoft.com/office/drawing/2017/decorative" val="1"/>
              </a:ext>
            </a:extLst>
          </p:cNvPr>
          <p:cNvCxnSpPr>
            <a:cxnSpLocks/>
            <a:endCxn id="35" idx="0"/>
          </p:cNvCxnSpPr>
          <p:nvPr/>
        </p:nvCxnSpPr>
        <p:spPr>
          <a:xfrm>
            <a:off x="10150019" y="2905616"/>
            <a:ext cx="0" cy="5323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FBB4508-2CA6-4A49-9EAD-91DB1B20514A}"/>
              </a:ext>
              <a:ext uri="{C183D7F6-B498-43B3-948B-1728B52AA6E4}">
                <adec:decorative xmlns:adec="http://schemas.microsoft.com/office/drawing/2017/decorative" val="1"/>
              </a:ext>
            </a:extLst>
          </p:cNvPr>
          <p:cNvSpPr/>
          <p:nvPr/>
        </p:nvSpPr>
        <p:spPr>
          <a:xfrm>
            <a:off x="2814179"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8989049-2208-43EB-A323-1B5374E0A2D0}"/>
              </a:ext>
              <a:ext uri="{C183D7F6-B498-43B3-948B-1728B52AA6E4}">
                <adec:decorative xmlns:adec="http://schemas.microsoft.com/office/drawing/2017/decorative" val="1"/>
              </a:ext>
            </a:extLst>
          </p:cNvPr>
          <p:cNvSpPr/>
          <p:nvPr/>
        </p:nvSpPr>
        <p:spPr>
          <a:xfrm>
            <a:off x="5962137" y="3439855"/>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3093EB5-1D82-4E0B-A4EF-8517FC047E4C}"/>
              </a:ext>
              <a:ext uri="{C183D7F6-B498-43B3-948B-1728B52AA6E4}">
                <adec:decorative xmlns:adec="http://schemas.microsoft.com/office/drawing/2017/decorative" val="1"/>
              </a:ext>
            </a:extLst>
          </p:cNvPr>
          <p:cNvSpPr/>
          <p:nvPr/>
        </p:nvSpPr>
        <p:spPr>
          <a:xfrm>
            <a:off x="9886556"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 Placeholder 31">
            <a:extLst>
              <a:ext uri="{FF2B5EF4-FFF2-40B4-BE49-F238E27FC236}">
                <a16:creationId xmlns:a16="http://schemas.microsoft.com/office/drawing/2014/main" id="{6E8FAB27-F000-4DFF-8595-B8ADBB6058E9}"/>
              </a:ext>
            </a:extLst>
          </p:cNvPr>
          <p:cNvSpPr txBox="1">
            <a:spLocks/>
          </p:cNvSpPr>
          <p:nvPr/>
        </p:nvSpPr>
        <p:spPr>
          <a:xfrm>
            <a:off x="1259117" y="5206365"/>
            <a:ext cx="2057804" cy="5619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RUN FOCUS GROUPS</a:t>
            </a:r>
            <a:endParaRPr lang="en-ZA" sz="1100" dirty="0"/>
          </a:p>
        </p:txBody>
      </p:sp>
      <p:cxnSp>
        <p:nvCxnSpPr>
          <p:cNvPr id="57" name="Straight Connector 56">
            <a:extLst>
              <a:ext uri="{FF2B5EF4-FFF2-40B4-BE49-F238E27FC236}">
                <a16:creationId xmlns:a16="http://schemas.microsoft.com/office/drawing/2014/main" id="{0C8EDAF4-CF26-40C7-AACE-2482D9323350}"/>
              </a:ext>
              <a:ext uri="{C183D7F6-B498-43B3-948B-1728B52AA6E4}">
                <adec:decorative xmlns:adec="http://schemas.microsoft.com/office/drawing/2017/decorative" val="1"/>
              </a:ext>
            </a:extLst>
          </p:cNvPr>
          <p:cNvCxnSpPr>
            <a:cxnSpLocks/>
            <a:stCxn id="48" idx="2"/>
          </p:cNvCxnSpPr>
          <p:nvPr/>
        </p:nvCxnSpPr>
        <p:spPr>
          <a:xfrm>
            <a:off x="2286000" y="4638776"/>
            <a:ext cx="2019"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 Placeholder 31">
            <a:extLst>
              <a:ext uri="{FF2B5EF4-FFF2-40B4-BE49-F238E27FC236}">
                <a16:creationId xmlns:a16="http://schemas.microsoft.com/office/drawing/2014/main" id="{234079D9-E00C-4C6B-9F2D-D0BCB9C9D7D8}"/>
              </a:ext>
            </a:extLst>
          </p:cNvPr>
          <p:cNvSpPr txBox="1">
            <a:spLocks/>
          </p:cNvSpPr>
          <p:nvPr/>
        </p:nvSpPr>
        <p:spPr>
          <a:xfrm>
            <a:off x="4406652"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TEST DESIGN</a:t>
            </a:r>
            <a:endParaRPr lang="en-ZA" sz="1100" dirty="0"/>
          </a:p>
        </p:txBody>
      </p:sp>
      <p:cxnSp>
        <p:nvCxnSpPr>
          <p:cNvPr id="61" name="Straight Connector 60">
            <a:extLst>
              <a:ext uri="{FF2B5EF4-FFF2-40B4-BE49-F238E27FC236}">
                <a16:creationId xmlns:a16="http://schemas.microsoft.com/office/drawing/2014/main" id="{F8C93671-1250-4705-A092-97036B901279}"/>
              </a:ext>
              <a:ext uri="{C183D7F6-B498-43B3-948B-1728B52AA6E4}">
                <adec:decorative xmlns:adec="http://schemas.microsoft.com/office/drawing/2017/decorative" val="1"/>
              </a:ext>
            </a:extLst>
          </p:cNvPr>
          <p:cNvCxnSpPr>
            <a:cxnSpLocks/>
            <a:stCxn id="51" idx="2"/>
          </p:cNvCxnSpPr>
          <p:nvPr/>
        </p:nvCxnSpPr>
        <p:spPr>
          <a:xfrm>
            <a:off x="5434293" y="4638776"/>
            <a:ext cx="1261"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31">
            <a:extLst>
              <a:ext uri="{FF2B5EF4-FFF2-40B4-BE49-F238E27FC236}">
                <a16:creationId xmlns:a16="http://schemas.microsoft.com/office/drawing/2014/main" id="{7C5F4630-959D-43D6-A6F0-5D5F3A4117C1}"/>
              </a:ext>
            </a:extLst>
          </p:cNvPr>
          <p:cNvSpPr txBox="1">
            <a:spLocks/>
          </p:cNvSpPr>
          <p:nvPr/>
        </p:nvSpPr>
        <p:spPr>
          <a:xfrm>
            <a:off x="7581698"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LAUNCH DESIGN</a:t>
            </a:r>
            <a:endParaRPr lang="en-ZA" sz="1100" dirty="0"/>
          </a:p>
        </p:txBody>
      </p:sp>
      <p:cxnSp>
        <p:nvCxnSpPr>
          <p:cNvPr id="65" name="Straight Connector 64">
            <a:extLst>
              <a:ext uri="{FF2B5EF4-FFF2-40B4-BE49-F238E27FC236}">
                <a16:creationId xmlns:a16="http://schemas.microsoft.com/office/drawing/2014/main" id="{F6C72AC5-2842-4966-BBE7-6F407A9C359B}"/>
              </a:ext>
              <a:ext uri="{C183D7F6-B498-43B3-948B-1728B52AA6E4}">
                <adec:decorative xmlns:adec="http://schemas.microsoft.com/office/drawing/2017/decorative" val="1"/>
              </a:ext>
            </a:extLst>
          </p:cNvPr>
          <p:cNvCxnSpPr>
            <a:cxnSpLocks/>
            <a:stCxn id="58" idx="2"/>
          </p:cNvCxnSpPr>
          <p:nvPr/>
        </p:nvCxnSpPr>
        <p:spPr>
          <a:xfrm>
            <a:off x="8591938" y="4638776"/>
            <a:ext cx="0"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DC26F87-2877-496A-B506-6A562ACD90AE}"/>
              </a:ext>
              <a:ext uri="{C183D7F6-B498-43B3-948B-1728B52AA6E4}">
                <adec:decorative xmlns:adec="http://schemas.microsoft.com/office/drawing/2017/decorative" val="1"/>
              </a:ext>
            </a:extLst>
          </p:cNvPr>
          <p:cNvSpPr/>
          <p:nvPr/>
        </p:nvSpPr>
        <p:spPr>
          <a:xfrm>
            <a:off x="2022537"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4959EA3-B71F-49E3-A68E-1329BE0461B0}"/>
              </a:ext>
              <a:ext uri="{C183D7F6-B498-43B3-948B-1728B52AA6E4}">
                <adec:decorative xmlns:adec="http://schemas.microsoft.com/office/drawing/2017/decorative" val="1"/>
              </a:ext>
            </a:extLst>
          </p:cNvPr>
          <p:cNvSpPr/>
          <p:nvPr/>
        </p:nvSpPr>
        <p:spPr>
          <a:xfrm>
            <a:off x="5170830"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082DCB52-65FA-4B5F-8785-060AF61C386B}"/>
              </a:ext>
              <a:ext uri="{C183D7F6-B498-43B3-948B-1728B52AA6E4}">
                <adec:decorative xmlns:adec="http://schemas.microsoft.com/office/drawing/2017/decorative" val="1"/>
              </a:ext>
            </a:extLst>
          </p:cNvPr>
          <p:cNvSpPr/>
          <p:nvPr/>
        </p:nvSpPr>
        <p:spPr>
          <a:xfrm>
            <a:off x="8328475"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89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nchor="ctr">
            <a:normAutofit/>
          </a:bodyPr>
          <a:lstStyle/>
          <a:p>
            <a:r>
              <a:rPr lang="en-US" dirty="0"/>
              <a:t>FINANCIALS</a:t>
            </a:r>
          </a:p>
        </p:txBody>
      </p:sp>
      <p:graphicFrame>
        <p:nvGraphicFramePr>
          <p:cNvPr id="17" name="Table 9">
            <a:extLst>
              <a:ext uri="{FF2B5EF4-FFF2-40B4-BE49-F238E27FC236}">
                <a16:creationId xmlns:a16="http://schemas.microsoft.com/office/drawing/2014/main" id="{CD227AD3-0512-4367-9783-E5F086A86CF5}"/>
              </a:ext>
            </a:extLst>
          </p:cNvPr>
          <p:cNvGraphicFramePr>
            <a:graphicFrameLocks noGrp="1"/>
          </p:cNvGraphicFramePr>
          <p:nvPr>
            <p:ph type="dgm" sz="quarter" idx="15"/>
            <p:extLst>
              <p:ext uri="{D42A27DB-BD31-4B8C-83A1-F6EECF244321}">
                <p14:modId xmlns:p14="http://schemas.microsoft.com/office/powerpoint/2010/main" val="942903659"/>
              </p:ext>
            </p:extLst>
          </p:nvPr>
        </p:nvGraphicFramePr>
        <p:xfrm>
          <a:off x="838200" y="2138363"/>
          <a:ext cx="10515600" cy="3695700"/>
        </p:xfrm>
        <a:graphic>
          <a:graphicData uri="http://schemas.openxmlformats.org/drawingml/2006/table">
            <a:tbl>
              <a:tblPr firstRow="1" bandRow="1">
                <a:tableStyleId>{5C22544A-7EE6-4342-B048-85BDC9FD1C3A}</a:tableStyleId>
              </a:tblPr>
              <a:tblGrid>
                <a:gridCol w="3235076">
                  <a:extLst>
                    <a:ext uri="{9D8B030D-6E8A-4147-A177-3AD203B41FA5}">
                      <a16:colId xmlns:a16="http://schemas.microsoft.com/office/drawing/2014/main" val="3446012419"/>
                    </a:ext>
                  </a:extLst>
                </a:gridCol>
                <a:gridCol w="1717424">
                  <a:extLst>
                    <a:ext uri="{9D8B030D-6E8A-4147-A177-3AD203B41FA5}">
                      <a16:colId xmlns:a16="http://schemas.microsoft.com/office/drawing/2014/main" val="4052646397"/>
                    </a:ext>
                  </a:extLst>
                </a:gridCol>
                <a:gridCol w="2118664">
                  <a:extLst>
                    <a:ext uri="{9D8B030D-6E8A-4147-A177-3AD203B41FA5}">
                      <a16:colId xmlns:a16="http://schemas.microsoft.com/office/drawing/2014/main" val="1935352797"/>
                    </a:ext>
                  </a:extLst>
                </a:gridCol>
                <a:gridCol w="2277791">
                  <a:extLst>
                    <a:ext uri="{9D8B030D-6E8A-4147-A177-3AD203B41FA5}">
                      <a16:colId xmlns:a16="http://schemas.microsoft.com/office/drawing/2014/main" val="1218263486"/>
                    </a:ext>
                  </a:extLst>
                </a:gridCol>
                <a:gridCol w="1166641">
                  <a:extLst>
                    <a:ext uri="{9D8B030D-6E8A-4147-A177-3AD203B41FA5}">
                      <a16:colId xmlns:a16="http://schemas.microsoft.com/office/drawing/2014/main" val="3235153012"/>
                    </a:ext>
                  </a:extLst>
                </a:gridCol>
              </a:tblGrid>
              <a:tr h="284706">
                <a:tc>
                  <a:txBody>
                    <a:bodyPr/>
                    <a:lstStyle/>
                    <a:p>
                      <a:pPr algn="l" fontAlgn="b"/>
                      <a:endParaRPr lang="en-US" sz="1200" b="0" i="0" u="none" strike="noStrike" dirty="0">
                        <a:solidFill>
                          <a:schemeClr val="bg1"/>
                        </a:solidFill>
                        <a:effectLst/>
                        <a:latin typeface="+mn-lt"/>
                      </a:endParaRP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Year 1</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Year 2</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Year 3</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l" fontAlgn="b"/>
                      <a:endParaRPr lang="en-US" sz="1200" b="0"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40773105"/>
                  </a:ext>
                </a:extLst>
              </a:tr>
              <a:tr h="284706">
                <a:tc>
                  <a:txBody>
                    <a:bodyPr/>
                    <a:lstStyle/>
                    <a:p>
                      <a:pPr algn="l" fontAlgn="b"/>
                      <a:r>
                        <a:rPr lang="en-US" sz="1200" b="0" i="0" u="none" strike="noStrike" dirty="0">
                          <a:solidFill>
                            <a:schemeClr val="tx1"/>
                          </a:solidFill>
                          <a:effectLst/>
                          <a:latin typeface="+mn-lt"/>
                        </a:rPr>
                        <a:t>INCOME</a:t>
                      </a: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911372"/>
                  </a:ext>
                </a:extLst>
              </a:tr>
              <a:tr h="284706">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3393929"/>
                  </a:ext>
                </a:extLst>
              </a:tr>
              <a:tr h="284706">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711469"/>
                  </a:ext>
                </a:extLst>
              </a:tr>
              <a:tr h="284706">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8944196"/>
                  </a:ext>
                </a:extLst>
              </a:tr>
              <a:tr h="284706">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1606819"/>
                  </a:ext>
                </a:extLst>
              </a:tr>
              <a:tr h="284706">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5120011"/>
                  </a:ext>
                </a:extLst>
              </a:tr>
              <a:tr h="284706">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1422160"/>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62407092"/>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6368409"/>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9688327"/>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3433075"/>
                  </a:ext>
                </a:extLst>
              </a:tr>
              <a:tr h="284706">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01145645"/>
                  </a:ext>
                </a:extLst>
              </a:tr>
            </a:tbl>
          </a:graphicData>
        </a:graphic>
      </p:graphicFrame>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p:txBody>
          <a:bodyPr/>
          <a:lstStyle/>
          <a:p>
            <a:r>
              <a:rPr lang="en-US"/>
              <a:t>Art of successful startup - AI for Social Good</a:t>
            </a:r>
            <a:endParaRPr lang="en-US" dirty="0"/>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p:txBody>
          <a:bodyPr/>
          <a:lstStyle/>
          <a:p>
            <a:r>
              <a:rPr lang="en-US" dirty="0"/>
              <a:t>MEET THE TEAM</a:t>
            </a:r>
          </a:p>
        </p:txBody>
      </p:sp>
      <p:pic>
        <p:nvPicPr>
          <p:cNvPr id="26" name="Picture Placeholder 25" descr="Team member headshot">
            <a:extLst>
              <a:ext uri="{FF2B5EF4-FFF2-40B4-BE49-F238E27FC236}">
                <a16:creationId xmlns:a16="http://schemas.microsoft.com/office/drawing/2014/main" id="{C38F90B4-657F-4EA8-B86E-B9BD2E8B7BB2}"/>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l="43" r="43"/>
          <a:stretch/>
        </p:blipFill>
        <p:spPr/>
      </p:pic>
      <p:sp>
        <p:nvSpPr>
          <p:cNvPr id="24" name="Text Placeholder 23">
            <a:extLst>
              <a:ext uri="{FF2B5EF4-FFF2-40B4-BE49-F238E27FC236}">
                <a16:creationId xmlns:a16="http://schemas.microsoft.com/office/drawing/2014/main" id="{7BAD1FFF-8B97-4CD1-85E7-B7738EAD28CD}"/>
              </a:ext>
            </a:extLst>
          </p:cNvPr>
          <p:cNvSpPr>
            <a:spLocks noGrp="1"/>
          </p:cNvSpPr>
          <p:nvPr>
            <p:ph type="body" idx="1"/>
          </p:nvPr>
        </p:nvSpPr>
        <p:spPr/>
        <p:txBody>
          <a:bodyPr/>
          <a:lstStyle/>
          <a:p>
            <a:r>
              <a:rPr lang="en-US" dirty="0"/>
              <a:t>TAKUMA HAYASHI​</a:t>
            </a:r>
          </a:p>
        </p:txBody>
      </p:sp>
      <p:sp>
        <p:nvSpPr>
          <p:cNvPr id="36" name="Text Placeholder 35">
            <a:extLst>
              <a:ext uri="{FF2B5EF4-FFF2-40B4-BE49-F238E27FC236}">
                <a16:creationId xmlns:a16="http://schemas.microsoft.com/office/drawing/2014/main" id="{B76FA389-A54D-4E4B-81DA-DBA175D78FEC}"/>
              </a:ext>
            </a:extLst>
          </p:cNvPr>
          <p:cNvSpPr>
            <a:spLocks noGrp="1"/>
          </p:cNvSpPr>
          <p:nvPr>
            <p:ph type="body" idx="21"/>
          </p:nvPr>
        </p:nvSpPr>
        <p:spPr/>
        <p:txBody>
          <a:bodyPr/>
          <a:lstStyle/>
          <a:p>
            <a:r>
              <a:rPr lang="en-US" dirty="0"/>
              <a:t>President</a:t>
            </a:r>
          </a:p>
        </p:txBody>
      </p:sp>
      <p:pic>
        <p:nvPicPr>
          <p:cNvPr id="47" name="Picture Placeholder 46" descr="Team member headshot">
            <a:extLst>
              <a:ext uri="{FF2B5EF4-FFF2-40B4-BE49-F238E27FC236}">
                <a16:creationId xmlns:a16="http://schemas.microsoft.com/office/drawing/2014/main" id="{8AF5260A-2860-4F88-BA4D-70530D3E14AA}"/>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122" b="122"/>
          <a:stretch/>
        </p:blipFill>
        <p:spPr/>
      </p:pic>
      <p:sp>
        <p:nvSpPr>
          <p:cNvPr id="33" name="Text Placeholder 32">
            <a:extLst>
              <a:ext uri="{FF2B5EF4-FFF2-40B4-BE49-F238E27FC236}">
                <a16:creationId xmlns:a16="http://schemas.microsoft.com/office/drawing/2014/main" id="{10C8C8C1-99D8-4034-A628-DECEB703BA1D}"/>
              </a:ext>
            </a:extLst>
          </p:cNvPr>
          <p:cNvSpPr>
            <a:spLocks noGrp="1"/>
          </p:cNvSpPr>
          <p:nvPr>
            <p:ph type="body" idx="18"/>
          </p:nvPr>
        </p:nvSpPr>
        <p:spPr/>
        <p:txBody>
          <a:bodyPr/>
          <a:lstStyle/>
          <a:p>
            <a:r>
              <a:rPr lang="en-US" dirty="0"/>
              <a:t>MIRJAM NILSSON​</a:t>
            </a:r>
          </a:p>
        </p:txBody>
      </p:sp>
      <p:sp>
        <p:nvSpPr>
          <p:cNvPr id="37" name="Text Placeholder 36">
            <a:extLst>
              <a:ext uri="{FF2B5EF4-FFF2-40B4-BE49-F238E27FC236}">
                <a16:creationId xmlns:a16="http://schemas.microsoft.com/office/drawing/2014/main" id="{65786675-BFC6-4743-BFD3-D64691F771D8}"/>
              </a:ext>
            </a:extLst>
          </p:cNvPr>
          <p:cNvSpPr>
            <a:spLocks noGrp="1"/>
          </p:cNvSpPr>
          <p:nvPr>
            <p:ph type="body" idx="22"/>
          </p:nvPr>
        </p:nvSpPr>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id="{4442FA67-BF04-4E45-BFD9-78BF43789E09}"/>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122" b="122"/>
          <a:stretch/>
        </p:blipFill>
        <p:spPr/>
      </p:pic>
      <p:sp>
        <p:nvSpPr>
          <p:cNvPr id="34" name="Text Placeholder 33">
            <a:extLst>
              <a:ext uri="{FF2B5EF4-FFF2-40B4-BE49-F238E27FC236}">
                <a16:creationId xmlns:a16="http://schemas.microsoft.com/office/drawing/2014/main" id="{08CA58D6-00FD-4D81-A0F6-215C4D558912}"/>
              </a:ext>
            </a:extLst>
          </p:cNvPr>
          <p:cNvSpPr>
            <a:spLocks noGrp="1"/>
          </p:cNvSpPr>
          <p:nvPr>
            <p:ph type="body" idx="19"/>
          </p:nvPr>
        </p:nvSpPr>
        <p:spPr/>
        <p:txBody>
          <a:bodyPr/>
          <a:lstStyle/>
          <a:p>
            <a:r>
              <a:rPr lang="en-US" dirty="0"/>
              <a:t>FLORA BERGGREN​</a:t>
            </a:r>
          </a:p>
        </p:txBody>
      </p:sp>
      <p:sp>
        <p:nvSpPr>
          <p:cNvPr id="38" name="Text Placeholder 37">
            <a:extLst>
              <a:ext uri="{FF2B5EF4-FFF2-40B4-BE49-F238E27FC236}">
                <a16:creationId xmlns:a16="http://schemas.microsoft.com/office/drawing/2014/main" id="{97062F49-F468-4EA6-B6BF-94BFF89FDCB7}"/>
              </a:ext>
            </a:extLst>
          </p:cNvPr>
          <p:cNvSpPr>
            <a:spLocks noGrp="1"/>
          </p:cNvSpPr>
          <p:nvPr>
            <p:ph type="body" idx="23"/>
          </p:nvPr>
        </p:nvSpPr>
        <p:spPr/>
        <p:txBody>
          <a:bodyPr/>
          <a:lstStyle/>
          <a:p>
            <a:r>
              <a:rPr lang="en-US" dirty="0"/>
              <a:t>Chief Operations Officer</a:t>
            </a:r>
          </a:p>
          <a:p>
            <a:endParaRPr lang="en-US" dirty="0"/>
          </a:p>
        </p:txBody>
      </p:sp>
      <p:pic>
        <p:nvPicPr>
          <p:cNvPr id="43" name="Picture Placeholder 42" descr="Team member headshot">
            <a:extLst>
              <a:ext uri="{FF2B5EF4-FFF2-40B4-BE49-F238E27FC236}">
                <a16:creationId xmlns:a16="http://schemas.microsoft.com/office/drawing/2014/main" id="{F328CD15-EA0E-49AD-A3C6-5798A372AA53}"/>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p:pic>
      <p:sp>
        <p:nvSpPr>
          <p:cNvPr id="35" name="Text Placeholder 34">
            <a:extLst>
              <a:ext uri="{FF2B5EF4-FFF2-40B4-BE49-F238E27FC236}">
                <a16:creationId xmlns:a16="http://schemas.microsoft.com/office/drawing/2014/main" id="{60D37431-6A3A-47F6-A367-B5ADCF66AE37}"/>
              </a:ext>
            </a:extLst>
          </p:cNvPr>
          <p:cNvSpPr>
            <a:spLocks noGrp="1"/>
          </p:cNvSpPr>
          <p:nvPr>
            <p:ph type="body" idx="20"/>
          </p:nvPr>
        </p:nvSpPr>
        <p:spPr/>
        <p:txBody>
          <a:bodyPr/>
          <a:lstStyle/>
          <a:p>
            <a:r>
              <a:rPr lang="en-US" dirty="0"/>
              <a:t>RAJESH SANTOSHI​</a:t>
            </a:r>
          </a:p>
        </p:txBody>
      </p:sp>
      <p:sp>
        <p:nvSpPr>
          <p:cNvPr id="39" name="Text Placeholder 38">
            <a:extLst>
              <a:ext uri="{FF2B5EF4-FFF2-40B4-BE49-F238E27FC236}">
                <a16:creationId xmlns:a16="http://schemas.microsoft.com/office/drawing/2014/main" id="{59D9F00A-8CF0-41E8-9BB6-3B8ECDA55D49}"/>
              </a:ext>
            </a:extLst>
          </p:cNvPr>
          <p:cNvSpPr>
            <a:spLocks noGrp="1"/>
          </p:cNvSpPr>
          <p:nvPr>
            <p:ph type="body" idx="24"/>
          </p:nvPr>
        </p:nvSpPr>
        <p:spPr/>
        <p:txBody>
          <a:bodyPr/>
          <a:lstStyle/>
          <a:p>
            <a:r>
              <a:rPr lang="en-US" dirty="0"/>
              <a:t>VP Marketing</a:t>
            </a:r>
          </a:p>
          <a:p>
            <a:endParaRPr lang="en-US" dirty="0"/>
          </a:p>
        </p:txBody>
      </p:sp>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p:txBody>
          <a:body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p:txBody>
          <a:bodyPr/>
          <a:lstStyle/>
          <a:p>
            <a:r>
              <a:rPr lang="en-US" dirty="0"/>
              <a:t>MEET THE TEAM </a:t>
            </a:r>
          </a:p>
        </p:txBody>
      </p:sp>
      <p:pic>
        <p:nvPicPr>
          <p:cNvPr id="38" name="Picture Placeholder 37" descr="Team member headshot">
            <a:extLst>
              <a:ext uri="{FF2B5EF4-FFF2-40B4-BE49-F238E27FC236}">
                <a16:creationId xmlns:a16="http://schemas.microsoft.com/office/drawing/2014/main" id="{76554518-1C01-4B26-9940-1C04FC9D73BA}"/>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sp>
        <p:nvSpPr>
          <p:cNvPr id="36" name="Text Placeholder 35">
            <a:extLst>
              <a:ext uri="{FF2B5EF4-FFF2-40B4-BE49-F238E27FC236}">
                <a16:creationId xmlns:a16="http://schemas.microsoft.com/office/drawing/2014/main" id="{23BA8AAF-B08B-441B-AAF3-590A568329BF}"/>
              </a:ext>
            </a:extLst>
          </p:cNvPr>
          <p:cNvSpPr>
            <a:spLocks noGrp="1"/>
          </p:cNvSpPr>
          <p:nvPr>
            <p:ph type="body" idx="1"/>
          </p:nvPr>
        </p:nvSpPr>
        <p:spPr/>
        <p:txBody>
          <a:bodyPr/>
          <a:lstStyle/>
          <a:p>
            <a:r>
              <a:rPr lang="en-US" dirty="0"/>
              <a:t>TAKUMA HAYASHI</a:t>
            </a:r>
          </a:p>
          <a:p>
            <a:endParaRPr lang="en-US" dirty="0"/>
          </a:p>
        </p:txBody>
      </p:sp>
      <p:sp>
        <p:nvSpPr>
          <p:cNvPr id="52" name="Text Placeholder 51">
            <a:extLst>
              <a:ext uri="{FF2B5EF4-FFF2-40B4-BE49-F238E27FC236}">
                <a16:creationId xmlns:a16="http://schemas.microsoft.com/office/drawing/2014/main" id="{E07741A2-243F-4086-945C-BCA1F24E6DB5}"/>
              </a:ext>
            </a:extLst>
          </p:cNvPr>
          <p:cNvSpPr>
            <a:spLocks noGrp="1"/>
          </p:cNvSpPr>
          <p:nvPr>
            <p:ph type="body" idx="21"/>
          </p:nvPr>
        </p:nvSpPr>
        <p:spPr/>
        <p:txBody>
          <a:bodyPr/>
          <a:lstStyle/>
          <a:p>
            <a:r>
              <a:rPr lang="en-US" dirty="0"/>
              <a:t>President</a:t>
            </a:r>
          </a:p>
        </p:txBody>
      </p:sp>
      <p:pic>
        <p:nvPicPr>
          <p:cNvPr id="42" name="Picture Placeholder 41" descr="Team member headshot">
            <a:extLst>
              <a:ext uri="{FF2B5EF4-FFF2-40B4-BE49-F238E27FC236}">
                <a16:creationId xmlns:a16="http://schemas.microsoft.com/office/drawing/2014/main" id="{CB092FE3-5F48-4433-B8FF-114D1CD7437D}"/>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p:pic>
      <p:sp>
        <p:nvSpPr>
          <p:cNvPr id="49" name="Text Placeholder 48">
            <a:extLst>
              <a:ext uri="{FF2B5EF4-FFF2-40B4-BE49-F238E27FC236}">
                <a16:creationId xmlns:a16="http://schemas.microsoft.com/office/drawing/2014/main" id="{27CB5CB7-B854-4F48-954C-5CF86CC9146D}"/>
              </a:ext>
            </a:extLst>
          </p:cNvPr>
          <p:cNvSpPr>
            <a:spLocks noGrp="1"/>
          </p:cNvSpPr>
          <p:nvPr>
            <p:ph type="body" idx="18"/>
          </p:nvPr>
        </p:nvSpPr>
        <p:spPr/>
        <p:txBody>
          <a:bodyPr/>
          <a:lstStyle/>
          <a:p>
            <a:r>
              <a:rPr lang="en-US" dirty="0"/>
              <a:t>MIRJAM NILSSON​</a:t>
            </a:r>
          </a:p>
        </p:txBody>
      </p:sp>
      <p:sp>
        <p:nvSpPr>
          <p:cNvPr id="61" name="Text Placeholder 60">
            <a:extLst>
              <a:ext uri="{FF2B5EF4-FFF2-40B4-BE49-F238E27FC236}">
                <a16:creationId xmlns:a16="http://schemas.microsoft.com/office/drawing/2014/main" id="{F1C860E6-FF87-419F-8B26-B8EA4D5F3D3D}"/>
              </a:ext>
            </a:extLst>
          </p:cNvPr>
          <p:cNvSpPr>
            <a:spLocks noGrp="1"/>
          </p:cNvSpPr>
          <p:nvPr>
            <p:ph type="body" idx="22"/>
          </p:nvPr>
        </p:nvSpPr>
        <p:spPr/>
        <p:txBody>
          <a:bodyPr/>
          <a:lstStyle/>
          <a:p>
            <a:r>
              <a:rPr lang="en-US" dirty="0"/>
              <a:t>Chief Executive Officer</a:t>
            </a:r>
          </a:p>
        </p:txBody>
      </p:sp>
      <p:pic>
        <p:nvPicPr>
          <p:cNvPr id="46" name="Picture Placeholder 45" descr="Team member headshot">
            <a:extLst>
              <a:ext uri="{FF2B5EF4-FFF2-40B4-BE49-F238E27FC236}">
                <a16:creationId xmlns:a16="http://schemas.microsoft.com/office/drawing/2014/main" id="{570FC090-540A-41E2-99FA-7B7BC171A64E}"/>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p:pic>
      <p:sp>
        <p:nvSpPr>
          <p:cNvPr id="50" name="Text Placeholder 49">
            <a:extLst>
              <a:ext uri="{FF2B5EF4-FFF2-40B4-BE49-F238E27FC236}">
                <a16:creationId xmlns:a16="http://schemas.microsoft.com/office/drawing/2014/main" id="{540F887C-E8EB-4467-90FE-023D47FFB454}"/>
              </a:ext>
            </a:extLst>
          </p:cNvPr>
          <p:cNvSpPr>
            <a:spLocks noGrp="1"/>
          </p:cNvSpPr>
          <p:nvPr>
            <p:ph type="body" idx="19"/>
          </p:nvPr>
        </p:nvSpPr>
        <p:spPr/>
        <p:txBody>
          <a:bodyPr/>
          <a:lstStyle/>
          <a:p>
            <a:r>
              <a:rPr lang="en-US" dirty="0"/>
              <a:t>FLORA BERGGREN​</a:t>
            </a:r>
          </a:p>
          <a:p>
            <a:endParaRPr lang="en-US" dirty="0"/>
          </a:p>
        </p:txBody>
      </p:sp>
      <p:sp>
        <p:nvSpPr>
          <p:cNvPr id="62" name="Text Placeholder 61">
            <a:extLst>
              <a:ext uri="{FF2B5EF4-FFF2-40B4-BE49-F238E27FC236}">
                <a16:creationId xmlns:a16="http://schemas.microsoft.com/office/drawing/2014/main" id="{F1AF6C54-9939-432B-BBC2-5E0C0F8B2D8C}"/>
              </a:ext>
            </a:extLst>
          </p:cNvPr>
          <p:cNvSpPr>
            <a:spLocks noGrp="1"/>
          </p:cNvSpPr>
          <p:nvPr>
            <p:ph type="body" idx="23"/>
          </p:nvPr>
        </p:nvSpPr>
        <p:spPr/>
        <p:txBody>
          <a:bodyPr/>
          <a:lstStyle/>
          <a:p>
            <a:r>
              <a:rPr lang="en-US" dirty="0"/>
              <a:t>Chief Operations Officer</a:t>
            </a:r>
          </a:p>
        </p:txBody>
      </p:sp>
      <p:pic>
        <p:nvPicPr>
          <p:cNvPr id="54" name="Picture Placeholder 53" descr="Team member headshot">
            <a:extLst>
              <a:ext uri="{FF2B5EF4-FFF2-40B4-BE49-F238E27FC236}">
                <a16:creationId xmlns:a16="http://schemas.microsoft.com/office/drawing/2014/main" id="{79B06025-9CB9-45C4-BF20-7D0D27D1B814}"/>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p:pic>
      <p:sp>
        <p:nvSpPr>
          <p:cNvPr id="51" name="Text Placeholder 50">
            <a:extLst>
              <a:ext uri="{FF2B5EF4-FFF2-40B4-BE49-F238E27FC236}">
                <a16:creationId xmlns:a16="http://schemas.microsoft.com/office/drawing/2014/main" id="{C1C77C5B-2A5F-4999-A5BF-F60EA88DE493}"/>
              </a:ext>
            </a:extLst>
          </p:cNvPr>
          <p:cNvSpPr>
            <a:spLocks noGrp="1"/>
          </p:cNvSpPr>
          <p:nvPr>
            <p:ph type="body" idx="20"/>
          </p:nvPr>
        </p:nvSpPr>
        <p:spPr/>
        <p:txBody>
          <a:bodyPr/>
          <a:lstStyle/>
          <a:p>
            <a:r>
              <a:rPr lang="en-US" dirty="0"/>
              <a:t>RAJESH SANTOSHI</a:t>
            </a:r>
          </a:p>
        </p:txBody>
      </p:sp>
      <p:sp>
        <p:nvSpPr>
          <p:cNvPr id="63" name="Text Placeholder 62">
            <a:extLst>
              <a:ext uri="{FF2B5EF4-FFF2-40B4-BE49-F238E27FC236}">
                <a16:creationId xmlns:a16="http://schemas.microsoft.com/office/drawing/2014/main" id="{41797063-0A46-4FCE-86CB-FC66F997C5F4}"/>
              </a:ext>
            </a:extLst>
          </p:cNvPr>
          <p:cNvSpPr>
            <a:spLocks noGrp="1"/>
          </p:cNvSpPr>
          <p:nvPr>
            <p:ph type="body" idx="24"/>
          </p:nvPr>
        </p:nvSpPr>
        <p:spPr/>
        <p:txBody>
          <a:bodyPr/>
          <a:lstStyle/>
          <a:p>
            <a:r>
              <a:rPr lang="en-US" dirty="0"/>
              <a:t>VP Marketing</a:t>
            </a:r>
          </a:p>
        </p:txBody>
      </p:sp>
      <p:pic>
        <p:nvPicPr>
          <p:cNvPr id="58" name="Picture Placeholder 57" descr="Team member headshot">
            <a:extLst>
              <a:ext uri="{FF2B5EF4-FFF2-40B4-BE49-F238E27FC236}">
                <a16:creationId xmlns:a16="http://schemas.microsoft.com/office/drawing/2014/main" id="{84ACB9E1-B019-4966-9E07-8D06D40BDDD3}"/>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p:pic>
      <p:sp>
        <p:nvSpPr>
          <p:cNvPr id="64" name="Text Placeholder 63">
            <a:extLst>
              <a:ext uri="{FF2B5EF4-FFF2-40B4-BE49-F238E27FC236}">
                <a16:creationId xmlns:a16="http://schemas.microsoft.com/office/drawing/2014/main" id="{3ECD1D6F-7DAE-4DCC-BBB4-CD519379CDF6}"/>
              </a:ext>
            </a:extLst>
          </p:cNvPr>
          <p:cNvSpPr>
            <a:spLocks noGrp="1"/>
          </p:cNvSpPr>
          <p:nvPr>
            <p:ph type="body" idx="25"/>
          </p:nvPr>
        </p:nvSpPr>
        <p:spPr/>
        <p:txBody>
          <a:bodyPr/>
          <a:lstStyle/>
          <a:p>
            <a:r>
              <a:rPr lang="en-US" dirty="0"/>
              <a:t>GRAHAM BARNES</a:t>
            </a:r>
          </a:p>
          <a:p>
            <a:endParaRPr lang="en-US" dirty="0"/>
          </a:p>
        </p:txBody>
      </p:sp>
      <p:sp>
        <p:nvSpPr>
          <p:cNvPr id="72" name="Text Placeholder 71">
            <a:extLst>
              <a:ext uri="{FF2B5EF4-FFF2-40B4-BE49-F238E27FC236}">
                <a16:creationId xmlns:a16="http://schemas.microsoft.com/office/drawing/2014/main" id="{0420E7B5-7D79-437C-BC6E-11C9C9C73D12}"/>
              </a:ext>
            </a:extLst>
          </p:cNvPr>
          <p:cNvSpPr>
            <a:spLocks noGrp="1"/>
          </p:cNvSpPr>
          <p:nvPr>
            <p:ph type="body" idx="33"/>
          </p:nvPr>
        </p:nvSpPr>
        <p:spPr/>
        <p:txBody>
          <a:bodyPr/>
          <a:lstStyle/>
          <a:p>
            <a:r>
              <a:rPr lang="en-US" dirty="0"/>
              <a:t>VP Product</a:t>
            </a:r>
          </a:p>
        </p:txBody>
      </p:sp>
      <p:pic>
        <p:nvPicPr>
          <p:cNvPr id="66" name="Picture Placeholder 65" descr="Team member headshot">
            <a:extLst>
              <a:ext uri="{FF2B5EF4-FFF2-40B4-BE49-F238E27FC236}">
                <a16:creationId xmlns:a16="http://schemas.microsoft.com/office/drawing/2014/main" id="{D61AF03E-3F4A-4F5E-BA7C-C1DF611CEA4F}"/>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p:pic>
      <p:sp>
        <p:nvSpPr>
          <p:cNvPr id="69" name="Text Placeholder 68">
            <a:extLst>
              <a:ext uri="{FF2B5EF4-FFF2-40B4-BE49-F238E27FC236}">
                <a16:creationId xmlns:a16="http://schemas.microsoft.com/office/drawing/2014/main" id="{A5A9CD8D-31A9-4139-87B2-349EA8E14781}"/>
              </a:ext>
            </a:extLst>
          </p:cNvPr>
          <p:cNvSpPr>
            <a:spLocks noGrp="1"/>
          </p:cNvSpPr>
          <p:nvPr>
            <p:ph type="body" idx="30"/>
          </p:nvPr>
        </p:nvSpPr>
        <p:spPr/>
        <p:txBody>
          <a:bodyPr/>
          <a:lstStyle/>
          <a:p>
            <a:r>
              <a:rPr lang="en-US" dirty="0"/>
              <a:t>ROWAN MURPHY</a:t>
            </a:r>
          </a:p>
          <a:p>
            <a:endParaRPr lang="en-US" dirty="0"/>
          </a:p>
        </p:txBody>
      </p:sp>
      <p:sp>
        <p:nvSpPr>
          <p:cNvPr id="73" name="Text Placeholder 72">
            <a:extLst>
              <a:ext uri="{FF2B5EF4-FFF2-40B4-BE49-F238E27FC236}">
                <a16:creationId xmlns:a16="http://schemas.microsoft.com/office/drawing/2014/main" id="{E1FCDD58-01CD-47CF-AB15-A511E9D3612F}"/>
              </a:ext>
            </a:extLst>
          </p:cNvPr>
          <p:cNvSpPr>
            <a:spLocks noGrp="1"/>
          </p:cNvSpPr>
          <p:nvPr>
            <p:ph type="body" idx="34"/>
          </p:nvPr>
        </p:nvSpPr>
        <p:spPr/>
        <p:txBody>
          <a:bodyPr/>
          <a:lstStyle/>
          <a:p>
            <a:r>
              <a:rPr lang="en-US" dirty="0"/>
              <a:t>SEO Strategist</a:t>
            </a:r>
          </a:p>
        </p:txBody>
      </p:sp>
      <p:pic>
        <p:nvPicPr>
          <p:cNvPr id="78" name="Picture Placeholder 77" descr="Team member headshot">
            <a:extLst>
              <a:ext uri="{FF2B5EF4-FFF2-40B4-BE49-F238E27FC236}">
                <a16:creationId xmlns:a16="http://schemas.microsoft.com/office/drawing/2014/main" id="{C0C63D45-D8C0-4899-A4AC-EA536EBA3E9D}"/>
              </a:ext>
            </a:extLst>
          </p:cNvPr>
          <p:cNvPicPr>
            <a:picLocks noGrp="1" noChangeAspect="1"/>
          </p:cNvPicPr>
          <p:nvPr>
            <p:ph type="pic" sz="quarter" idx="28"/>
          </p:nvPr>
        </p:nvPicPr>
        <p:blipFill rotWithShape="1">
          <a:blip r:embed="rId8">
            <a:extLst>
              <a:ext uri="{28A0092B-C50C-407E-A947-70E740481C1C}">
                <a14:useLocalDpi xmlns:a14="http://schemas.microsoft.com/office/drawing/2010/main" val="0"/>
              </a:ext>
            </a:extLst>
          </a:blip>
          <a:srcRect/>
          <a:stretch/>
        </p:blipFill>
        <p:spPr/>
      </p:pic>
      <p:sp>
        <p:nvSpPr>
          <p:cNvPr id="70" name="Text Placeholder 69">
            <a:extLst>
              <a:ext uri="{FF2B5EF4-FFF2-40B4-BE49-F238E27FC236}">
                <a16:creationId xmlns:a16="http://schemas.microsoft.com/office/drawing/2014/main" id="{58753412-8033-48AD-80DF-945C72BC7335}"/>
              </a:ext>
            </a:extLst>
          </p:cNvPr>
          <p:cNvSpPr>
            <a:spLocks noGrp="1"/>
          </p:cNvSpPr>
          <p:nvPr>
            <p:ph type="body" idx="31"/>
          </p:nvPr>
        </p:nvSpPr>
        <p:spPr/>
        <p:txBody>
          <a:bodyPr/>
          <a:lstStyle/>
          <a:p>
            <a:r>
              <a:rPr lang="en-US" dirty="0"/>
              <a:t>ELIZABETH MOORE</a:t>
            </a:r>
          </a:p>
        </p:txBody>
      </p:sp>
      <p:sp>
        <p:nvSpPr>
          <p:cNvPr id="74" name="Text Placeholder 73">
            <a:extLst>
              <a:ext uri="{FF2B5EF4-FFF2-40B4-BE49-F238E27FC236}">
                <a16:creationId xmlns:a16="http://schemas.microsoft.com/office/drawing/2014/main" id="{2E2604A9-4BB8-4144-914B-DCF4F13DF3DB}"/>
              </a:ext>
            </a:extLst>
          </p:cNvPr>
          <p:cNvSpPr>
            <a:spLocks noGrp="1"/>
          </p:cNvSpPr>
          <p:nvPr>
            <p:ph type="body" idx="35"/>
          </p:nvPr>
        </p:nvSpPr>
        <p:spPr/>
        <p:txBody>
          <a:bodyPr/>
          <a:lstStyle/>
          <a:p>
            <a:r>
              <a:rPr lang="en-US" dirty="0"/>
              <a:t>Product Designer</a:t>
            </a:r>
          </a:p>
        </p:txBody>
      </p:sp>
      <p:pic>
        <p:nvPicPr>
          <p:cNvPr id="83" name="Picture Placeholder 82" descr="Team member headshot">
            <a:extLst>
              <a:ext uri="{FF2B5EF4-FFF2-40B4-BE49-F238E27FC236}">
                <a16:creationId xmlns:a16="http://schemas.microsoft.com/office/drawing/2014/main" id="{3640DB2F-E9FF-4506-B751-D3C6F935A4DD}"/>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p:pic>
      <p:sp>
        <p:nvSpPr>
          <p:cNvPr id="71" name="Text Placeholder 70">
            <a:extLst>
              <a:ext uri="{FF2B5EF4-FFF2-40B4-BE49-F238E27FC236}">
                <a16:creationId xmlns:a16="http://schemas.microsoft.com/office/drawing/2014/main" id="{A45FE9A3-15E0-49FA-B6E5-DB16CD0C2C8F}"/>
              </a:ext>
            </a:extLst>
          </p:cNvPr>
          <p:cNvSpPr>
            <a:spLocks noGrp="1"/>
          </p:cNvSpPr>
          <p:nvPr>
            <p:ph type="body" idx="32"/>
          </p:nvPr>
        </p:nvSpPr>
        <p:spPr/>
        <p:txBody>
          <a:bodyPr/>
          <a:lstStyle/>
          <a:p>
            <a:r>
              <a:rPr lang="en-US" dirty="0"/>
              <a:t>ROBIN KLINE</a:t>
            </a:r>
          </a:p>
        </p:txBody>
      </p:sp>
      <p:sp>
        <p:nvSpPr>
          <p:cNvPr id="75" name="Text Placeholder 74">
            <a:extLst>
              <a:ext uri="{FF2B5EF4-FFF2-40B4-BE49-F238E27FC236}">
                <a16:creationId xmlns:a16="http://schemas.microsoft.com/office/drawing/2014/main" id="{72076C4D-9688-4C1A-AB51-8F1051A803A9}"/>
              </a:ext>
            </a:extLst>
          </p:cNvPr>
          <p:cNvSpPr>
            <a:spLocks noGrp="1"/>
          </p:cNvSpPr>
          <p:nvPr>
            <p:ph type="body" idx="36"/>
          </p:nvPr>
        </p:nvSpPr>
        <p:spPr/>
        <p:txBody>
          <a:bodyPr/>
          <a:lstStyle/>
          <a:p>
            <a:r>
              <a:rPr lang="en-US" dirty="0"/>
              <a:t>Content Developer</a:t>
            </a:r>
          </a:p>
        </p:txBody>
      </p:sp>
      <p:sp>
        <p:nvSpPr>
          <p:cNvPr id="3" name="Date Placeholder 2">
            <a:extLst>
              <a:ext uri="{FF2B5EF4-FFF2-40B4-BE49-F238E27FC236}">
                <a16:creationId xmlns:a16="http://schemas.microsoft.com/office/drawing/2014/main" id="{1833164A-09D8-4E05-899E-C830A562A446}"/>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79EB4DEA-4DCD-421C-A905-7EFCAE898907}"/>
              </a:ext>
            </a:extLst>
          </p:cNvPr>
          <p:cNvSpPr>
            <a:spLocks noGrp="1"/>
          </p:cNvSpPr>
          <p:nvPr>
            <p:ph type="ftr" sz="quarter" idx="11"/>
          </p:nvPr>
        </p:nvSpPr>
        <p:spPr/>
        <p:txBody>
          <a:body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p:txBody>
          <a:bodyPr/>
          <a:lstStyle/>
          <a:p>
            <a:r>
              <a:rPr lang="en-US" dirty="0"/>
              <a:t>FUNDING</a:t>
            </a:r>
          </a:p>
        </p:txBody>
      </p:sp>
      <p:graphicFrame>
        <p:nvGraphicFramePr>
          <p:cNvPr id="126" name="Content Placeholder 125" title="Funding Chart">
            <a:extLst>
              <a:ext uri="{FF2B5EF4-FFF2-40B4-BE49-F238E27FC236}">
                <a16:creationId xmlns:a16="http://schemas.microsoft.com/office/drawing/2014/main" id="{A036AFA2-B0F0-4DE7-B7AE-E4B852EB3D36}"/>
              </a:ext>
            </a:extLst>
          </p:cNvPr>
          <p:cNvGraphicFramePr>
            <a:graphicFrameLocks noGrp="1"/>
          </p:cNvGraphicFramePr>
          <p:nvPr>
            <p:ph sz="quarter" idx="21"/>
            <p:extLst>
              <p:ext uri="{D42A27DB-BD31-4B8C-83A1-F6EECF244321}">
                <p14:modId xmlns:p14="http://schemas.microsoft.com/office/powerpoint/2010/main" val="3743992659"/>
              </p:ext>
            </p:extLst>
          </p:nvPr>
        </p:nvGraphicFramePr>
        <p:xfrm>
          <a:off x="1074738" y="2119313"/>
          <a:ext cx="1857375" cy="16637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p:txBody>
          <a:bodyPr/>
          <a:lstStyle/>
          <a:p>
            <a:r>
              <a:rPr lang="en-US" dirty="0"/>
              <a:t>$14,000</a:t>
            </a:r>
          </a:p>
        </p:txBody>
      </p:sp>
      <p:sp>
        <p:nvSpPr>
          <p:cNvPr id="14" name="Text Placeholder 13">
            <a:extLst>
              <a:ext uri="{FF2B5EF4-FFF2-40B4-BE49-F238E27FC236}">
                <a16:creationId xmlns:a16="http://schemas.microsoft.com/office/drawing/2014/main" id="{C487CCC0-D329-4C1F-A1CD-04930A23C5C3}"/>
              </a:ext>
            </a:extLst>
          </p:cNvPr>
          <p:cNvSpPr>
            <a:spLocks noGrp="1"/>
          </p:cNvSpPr>
          <p:nvPr>
            <p:ph type="body" idx="17"/>
          </p:nvPr>
        </p:nvSpPr>
        <p:spPr/>
        <p:txBody>
          <a:bodyPr/>
          <a:lstStyle/>
          <a:p>
            <a:r>
              <a:rPr lang="en-US" dirty="0"/>
              <a:t>ANGEL INVESTMENTS</a:t>
            </a:r>
          </a:p>
        </p:txBody>
      </p:sp>
      <p:sp>
        <p:nvSpPr>
          <p:cNvPr id="4" name="Content Placeholder 3">
            <a:extLst>
              <a:ext uri="{FF2B5EF4-FFF2-40B4-BE49-F238E27FC236}">
                <a16:creationId xmlns:a16="http://schemas.microsoft.com/office/drawing/2014/main" id="{21CF2BB3-1E12-4189-9F5F-EF136C62E39B}"/>
              </a:ext>
            </a:extLst>
          </p:cNvPr>
          <p:cNvSpPr>
            <a:spLocks noGrp="1"/>
          </p:cNvSpPr>
          <p:nvPr>
            <p:ph sz="half" idx="2"/>
          </p:nvPr>
        </p:nvSpPr>
        <p:spPr/>
        <p:txBody>
          <a:bodyPr/>
          <a:lstStyle/>
          <a:p>
            <a:r>
              <a:rPr lang="en-ZA" dirty="0"/>
              <a:t>Amount obtained through other investors</a:t>
            </a:r>
          </a:p>
        </p:txBody>
      </p:sp>
      <p:graphicFrame>
        <p:nvGraphicFramePr>
          <p:cNvPr id="127" name="Content Placeholder 126" title="Funding Chart">
            <a:extLst>
              <a:ext uri="{FF2B5EF4-FFF2-40B4-BE49-F238E27FC236}">
                <a16:creationId xmlns:a16="http://schemas.microsoft.com/office/drawing/2014/main" id="{47DB352F-5059-4378-B91D-92E59C6B1B91}"/>
              </a:ext>
            </a:extLst>
          </p:cNvPr>
          <p:cNvGraphicFramePr>
            <a:graphicFrameLocks noGrp="1"/>
          </p:cNvGraphicFramePr>
          <p:nvPr>
            <p:ph sz="quarter" idx="22"/>
            <p:extLst>
              <p:ext uri="{D42A27DB-BD31-4B8C-83A1-F6EECF244321}">
                <p14:modId xmlns:p14="http://schemas.microsoft.com/office/powerpoint/2010/main" val="4265798655"/>
              </p:ext>
            </p:extLst>
          </p:nvPr>
        </p:nvGraphicFramePr>
        <p:xfrm>
          <a:off x="3811588" y="2119313"/>
          <a:ext cx="1855787" cy="16637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p:txBody>
          <a:bodyPr/>
          <a:lstStyle/>
          <a:p>
            <a:r>
              <a:rPr lang="en-US" dirty="0"/>
              <a:t>$12,000</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sz="quarter" idx="18"/>
          </p:nvPr>
        </p:nvSpPr>
        <p:spPr/>
        <p:txBody>
          <a:bodyPr/>
          <a:lstStyle/>
          <a:p>
            <a:r>
              <a:rPr lang="en-US" dirty="0"/>
              <a:t>PROPERTY</a:t>
            </a:r>
          </a:p>
        </p:txBody>
      </p:sp>
      <p:sp>
        <p:nvSpPr>
          <p:cNvPr id="6" name="Content Placeholder 5">
            <a:extLst>
              <a:ext uri="{FF2B5EF4-FFF2-40B4-BE49-F238E27FC236}">
                <a16:creationId xmlns:a16="http://schemas.microsoft.com/office/drawing/2014/main" id="{3ED3951E-8DE6-4BA9-B9BA-CFCDF432226C}"/>
              </a:ext>
            </a:extLst>
          </p:cNvPr>
          <p:cNvSpPr>
            <a:spLocks noGrp="1"/>
          </p:cNvSpPr>
          <p:nvPr>
            <p:ph sz="quarter" idx="4"/>
          </p:nvPr>
        </p:nvSpPr>
        <p:spPr/>
        <p:txBody>
          <a:bodyPr/>
          <a:lstStyle/>
          <a:p>
            <a:r>
              <a:rPr lang="en-ZA" dirty="0"/>
              <a:t>Revenue obtained from property rentals</a:t>
            </a:r>
          </a:p>
        </p:txBody>
      </p:sp>
      <p:graphicFrame>
        <p:nvGraphicFramePr>
          <p:cNvPr id="128" name="Content Placeholder 127" title="Funding Chart">
            <a:extLst>
              <a:ext uri="{FF2B5EF4-FFF2-40B4-BE49-F238E27FC236}">
                <a16:creationId xmlns:a16="http://schemas.microsoft.com/office/drawing/2014/main" id="{87227872-8A65-49E5-922E-C5FA7A158972}"/>
              </a:ext>
            </a:extLst>
          </p:cNvPr>
          <p:cNvGraphicFramePr>
            <a:graphicFrameLocks noGrp="1"/>
          </p:cNvGraphicFramePr>
          <p:nvPr>
            <p:ph sz="quarter" idx="23"/>
            <p:extLst>
              <p:ext uri="{D42A27DB-BD31-4B8C-83A1-F6EECF244321}">
                <p14:modId xmlns:p14="http://schemas.microsoft.com/office/powerpoint/2010/main" val="3528762773"/>
              </p:ext>
            </p:extLst>
          </p:nvPr>
        </p:nvGraphicFramePr>
        <p:xfrm>
          <a:off x="6524625" y="2119313"/>
          <a:ext cx="1855788" cy="16637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9">
            <a:extLst>
              <a:ext uri="{FF2B5EF4-FFF2-40B4-BE49-F238E27FC236}">
                <a16:creationId xmlns:a16="http://schemas.microsoft.com/office/drawing/2014/main" id="{C66E4F1A-AD73-4086-B578-235F0B9F1FC4}"/>
              </a:ext>
            </a:extLst>
          </p:cNvPr>
          <p:cNvSpPr>
            <a:spLocks noGrp="1"/>
          </p:cNvSpPr>
          <p:nvPr>
            <p:ph type="body" idx="13"/>
          </p:nvPr>
        </p:nvSpPr>
        <p:spPr/>
        <p:txBody>
          <a:bodyPr/>
          <a:lstStyle/>
          <a:p>
            <a:r>
              <a:rPr lang="en-US" dirty="0"/>
              <a:t>$82,000</a:t>
            </a:r>
          </a:p>
        </p:txBody>
      </p:sp>
      <p:sp>
        <p:nvSpPr>
          <p:cNvPr id="16" name="Text Placeholder 15">
            <a:extLst>
              <a:ext uri="{FF2B5EF4-FFF2-40B4-BE49-F238E27FC236}">
                <a16:creationId xmlns:a16="http://schemas.microsoft.com/office/drawing/2014/main" id="{AAB421C5-B6AC-48B8-8AEB-AB16AAE5010E}"/>
              </a:ext>
            </a:extLst>
          </p:cNvPr>
          <p:cNvSpPr>
            <a:spLocks noGrp="1"/>
          </p:cNvSpPr>
          <p:nvPr>
            <p:ph type="body" idx="19"/>
          </p:nvPr>
        </p:nvSpPr>
        <p:spPr/>
        <p:txBody>
          <a:bodyPr/>
          <a:lstStyle/>
          <a:p>
            <a:r>
              <a:rPr lang="en-US" dirty="0"/>
              <a:t>SHARES</a:t>
            </a:r>
          </a:p>
        </p:txBody>
      </p:sp>
      <p:sp>
        <p:nvSpPr>
          <p:cNvPr id="11" name="Content Placeholder 10">
            <a:extLst>
              <a:ext uri="{FF2B5EF4-FFF2-40B4-BE49-F238E27FC236}">
                <a16:creationId xmlns:a16="http://schemas.microsoft.com/office/drawing/2014/main" id="{345C82A0-3F56-47BD-9FB2-6B56DA715F93}"/>
              </a:ext>
            </a:extLst>
          </p:cNvPr>
          <p:cNvSpPr>
            <a:spLocks noGrp="1"/>
          </p:cNvSpPr>
          <p:nvPr>
            <p:ph sz="half" idx="14"/>
          </p:nvPr>
        </p:nvSpPr>
        <p:spPr/>
        <p:txBody>
          <a:bodyPr/>
          <a:lstStyle/>
          <a:p>
            <a:r>
              <a:rPr lang="en-ZA" dirty="0"/>
              <a:t>Number of shares converted into USD</a:t>
            </a:r>
          </a:p>
          <a:p>
            <a:endParaRPr lang="en-ZA" noProof="1"/>
          </a:p>
        </p:txBody>
      </p:sp>
      <p:graphicFrame>
        <p:nvGraphicFramePr>
          <p:cNvPr id="129" name="Content Placeholder 128" title="Funding Chart">
            <a:extLst>
              <a:ext uri="{FF2B5EF4-FFF2-40B4-BE49-F238E27FC236}">
                <a16:creationId xmlns:a16="http://schemas.microsoft.com/office/drawing/2014/main" id="{C5A16E70-0D42-492E-9123-5E9A696ECB43}"/>
              </a:ext>
            </a:extLst>
          </p:cNvPr>
          <p:cNvGraphicFramePr>
            <a:graphicFrameLocks noGrp="1"/>
          </p:cNvGraphicFramePr>
          <p:nvPr>
            <p:ph sz="quarter" idx="24"/>
            <p:extLst>
              <p:ext uri="{D42A27DB-BD31-4B8C-83A1-F6EECF244321}">
                <p14:modId xmlns:p14="http://schemas.microsoft.com/office/powerpoint/2010/main" val="2572407979"/>
              </p:ext>
            </p:extLst>
          </p:nvPr>
        </p:nvGraphicFramePr>
        <p:xfrm>
          <a:off x="9259888" y="2119313"/>
          <a:ext cx="1857375" cy="16637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 Placeholder 11">
            <a:extLst>
              <a:ext uri="{FF2B5EF4-FFF2-40B4-BE49-F238E27FC236}">
                <a16:creationId xmlns:a16="http://schemas.microsoft.com/office/drawing/2014/main" id="{F70E657A-85D8-48A8-B017-274F0C32C5C9}"/>
              </a:ext>
            </a:extLst>
          </p:cNvPr>
          <p:cNvSpPr>
            <a:spLocks noGrp="1"/>
          </p:cNvSpPr>
          <p:nvPr>
            <p:ph type="body" idx="15"/>
          </p:nvPr>
        </p:nvSpPr>
        <p:spPr/>
        <p:txBody>
          <a:bodyPr/>
          <a:lstStyle/>
          <a:p>
            <a:r>
              <a:rPr lang="en-US" dirty="0"/>
              <a:t>$32,000</a:t>
            </a:r>
          </a:p>
        </p:txBody>
      </p:sp>
      <p:sp>
        <p:nvSpPr>
          <p:cNvPr id="17" name="Text Placeholder 16">
            <a:extLst>
              <a:ext uri="{FF2B5EF4-FFF2-40B4-BE49-F238E27FC236}">
                <a16:creationId xmlns:a16="http://schemas.microsoft.com/office/drawing/2014/main" id="{025753CB-8973-4FAE-BB5D-5CC96CE338D4}"/>
              </a:ext>
            </a:extLst>
          </p:cNvPr>
          <p:cNvSpPr>
            <a:spLocks noGrp="1"/>
          </p:cNvSpPr>
          <p:nvPr>
            <p:ph type="body" idx="20"/>
          </p:nvPr>
        </p:nvSpPr>
        <p:spPr/>
        <p:txBody>
          <a:bodyPr/>
          <a:lstStyle/>
          <a:p>
            <a:r>
              <a:rPr lang="en-US" dirty="0"/>
              <a:t>CASH</a:t>
            </a:r>
          </a:p>
        </p:txBody>
      </p:sp>
      <p:sp>
        <p:nvSpPr>
          <p:cNvPr id="13" name="Content Placeholder 12">
            <a:extLst>
              <a:ext uri="{FF2B5EF4-FFF2-40B4-BE49-F238E27FC236}">
                <a16:creationId xmlns:a16="http://schemas.microsoft.com/office/drawing/2014/main" id="{69F9DEC9-77BC-482D-ACFB-0F2B6DC65F9F}"/>
              </a:ext>
            </a:extLst>
          </p:cNvPr>
          <p:cNvSpPr>
            <a:spLocks noGrp="1"/>
          </p:cNvSpPr>
          <p:nvPr>
            <p:ph sz="half" idx="16"/>
          </p:nvPr>
        </p:nvSpPr>
        <p:spPr/>
        <p:txBody>
          <a:bodyPr/>
          <a:lstStyle/>
          <a:p>
            <a:r>
              <a:rPr lang="en-ZA" noProof="1"/>
              <a:t>Liquid cash we </a:t>
            </a:r>
            <a:br>
              <a:rPr lang="en-ZA" noProof="1"/>
            </a:br>
            <a:r>
              <a:rPr lang="en-ZA" noProof="1"/>
              <a:t>have on hand</a:t>
            </a:r>
          </a:p>
          <a:p>
            <a:endParaRPr lang="en-US" dirty="0"/>
          </a:p>
        </p:txBody>
      </p:sp>
      <p:sp>
        <p:nvSpPr>
          <p:cNvPr id="7" name="Date Placeholder 6">
            <a:extLst>
              <a:ext uri="{FF2B5EF4-FFF2-40B4-BE49-F238E27FC236}">
                <a16:creationId xmlns:a16="http://schemas.microsoft.com/office/drawing/2014/main" id="{A563C171-5812-4E79-804A-ED04E1BD313F}"/>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3AD8A4DC-ECAA-4D59-BE12-EBEDDE9E2A7D}"/>
              </a:ext>
            </a:extLst>
          </p:cNvPr>
          <p:cNvSpPr>
            <a:spLocks noGrp="1"/>
          </p:cNvSpPr>
          <p:nvPr>
            <p:ph type="ftr" sz="quarter" idx="11"/>
          </p:nvPr>
        </p:nvSpPr>
        <p:spPr/>
        <p:txBody>
          <a:body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1177824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989370" y="273193"/>
            <a:ext cx="3171825" cy="1325563"/>
          </a:xfrm>
        </p:spPr>
        <p:txBody>
          <a:bodyPr/>
          <a:lstStyle/>
          <a:p>
            <a:r>
              <a:rPr lang="en-ZA" dirty="0"/>
              <a:t>examples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983226" y="2104103"/>
            <a:ext cx="9429135" cy="4252246"/>
          </a:xfrm>
        </p:spPr>
        <p:txBody>
          <a:bodyPr>
            <a:normAutofit/>
          </a:bodyPr>
          <a:lstStyle/>
          <a:p>
            <a:r>
              <a:rPr lang="en-US" sz="1800" b="1" dirty="0"/>
              <a:t>Self-Driving Cars</a:t>
            </a:r>
            <a:r>
              <a:rPr lang="en-US" sz="1800" dirty="0"/>
              <a:t>: Have you ever seen a self-driving car? What about a self-parking car? Autonomous vehicles are transforming mobility, using sensors to detect their surroundings.</a:t>
            </a:r>
          </a:p>
          <a:p>
            <a:r>
              <a:rPr lang="en-US" sz="1800" b="1" dirty="0"/>
              <a:t>Virtual Assistants</a:t>
            </a:r>
            <a:r>
              <a:rPr lang="en-US" sz="1800" dirty="0"/>
              <a:t>: Hey Siri. OK Google. Alexa. Virtual assistants use natural language processing to respond to your questions and requests.</a:t>
            </a:r>
          </a:p>
          <a:p>
            <a:r>
              <a:rPr lang="en-US" sz="1800" b="1" dirty="0"/>
              <a:t>Music Recommenders</a:t>
            </a:r>
            <a:r>
              <a:rPr lang="en-US" sz="1800" dirty="0"/>
              <a:t>: If you have ever listened to music on an app like Spotify, maybe you have noticed recommendations appear for songs you might like. That’s thanks to AI!</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3</a:t>
            </a:fld>
            <a:endParaRPr lang="en-ZA" dirty="0"/>
          </a:p>
        </p:txBody>
      </p:sp>
      <p:sp>
        <p:nvSpPr>
          <p:cNvPr id="7" name="TextBox 6">
            <a:extLst>
              <a:ext uri="{FF2B5EF4-FFF2-40B4-BE49-F238E27FC236}">
                <a16:creationId xmlns:a16="http://schemas.microsoft.com/office/drawing/2014/main" id="{63CA84F6-E4D3-4455-7C2A-2C29A932623A}"/>
              </a:ext>
            </a:extLst>
          </p:cNvPr>
          <p:cNvSpPr txBox="1"/>
          <p:nvPr/>
        </p:nvSpPr>
        <p:spPr>
          <a:xfrm>
            <a:off x="1129339" y="6041717"/>
            <a:ext cx="6063711" cy="307777"/>
          </a:xfrm>
          <a:prstGeom prst="rect">
            <a:avLst/>
          </a:prstGeom>
          <a:noFill/>
        </p:spPr>
        <p:txBody>
          <a:bodyPr wrap="none" rtlCol="0">
            <a:spAutoFit/>
          </a:bodyPr>
          <a:lstStyle/>
          <a:p>
            <a:r>
              <a:rPr lang="en-CA" sz="1400" dirty="0">
                <a:solidFill>
                  <a:schemeClr val="bg1"/>
                </a:solidFill>
              </a:rPr>
              <a:t>Source : https://www.inspiritscholars.com/blog/ai-for-social-good-projects/</a:t>
            </a:r>
          </a:p>
        </p:txBody>
      </p:sp>
    </p:spTree>
    <p:extLst>
      <p:ext uri="{BB962C8B-B14F-4D97-AF65-F5344CB8AC3E}">
        <p14:creationId xmlns:p14="http://schemas.microsoft.com/office/powerpoint/2010/main" val="2243494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p:txBody>
          <a:bodyPr vert="horz" lIns="91440" tIns="45720" rIns="91440" bIns="45720" rtlCol="0" anchor="b">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p:txBody>
          <a:bodyPr/>
          <a:lstStyle/>
          <a:p>
            <a:r>
              <a:rPr lang="en-ZA" dirty="0"/>
              <a:t>Sustainable Development Goals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4103740" cy="3432174"/>
          </a:xfrm>
        </p:spPr>
        <p:txBody>
          <a:bodyPr>
            <a:normAutofit/>
          </a:bodyPr>
          <a:lstStyle/>
          <a:p>
            <a:r>
              <a:rPr lang="en-US" dirty="0"/>
              <a:t>In 2015, the United Nations General Assembly announced a collection of 17 interlinked global goals, called the Sustainable Development Goals.</a:t>
            </a:r>
          </a:p>
          <a:p>
            <a:r>
              <a:rPr lang="en-US" dirty="0"/>
              <a:t>Its designed to be a “blueprint to achieve a better and more sustainable future for all” by 2030</a:t>
            </a:r>
          </a:p>
          <a:p>
            <a:r>
              <a:rPr lang="en-US" dirty="0"/>
              <a:t>These global goals encompass the majority of the world’s most pressing problems, including climate change, poverty, and access to clean water.</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4</a:t>
            </a:fld>
            <a:endParaRPr lang="en-ZA" dirty="0"/>
          </a:p>
        </p:txBody>
      </p:sp>
    </p:spTree>
    <p:extLst>
      <p:ext uri="{BB962C8B-B14F-4D97-AF65-F5344CB8AC3E}">
        <p14:creationId xmlns:p14="http://schemas.microsoft.com/office/powerpoint/2010/main" val="857227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E160E6-A1FA-290F-8D88-3EF9AFD3EE20}"/>
              </a:ext>
            </a:extLst>
          </p:cNvPr>
          <p:cNvPicPr>
            <a:picLocks noChangeAspect="1"/>
          </p:cNvPicPr>
          <p:nvPr/>
        </p:nvPicPr>
        <p:blipFill>
          <a:blip r:embed="rId2"/>
          <a:stretch>
            <a:fillRect/>
          </a:stretch>
        </p:blipFill>
        <p:spPr>
          <a:xfrm>
            <a:off x="0" y="776748"/>
            <a:ext cx="8062452" cy="6081252"/>
          </a:xfrm>
          <a:prstGeom prst="rect">
            <a:avLst/>
          </a:prstGeom>
        </p:spPr>
      </p:pic>
      <p:sp>
        <p:nvSpPr>
          <p:cNvPr id="9" name="TextBox 8">
            <a:extLst>
              <a:ext uri="{FF2B5EF4-FFF2-40B4-BE49-F238E27FC236}">
                <a16:creationId xmlns:a16="http://schemas.microsoft.com/office/drawing/2014/main" id="{EBA760A5-EC3E-CE47-97AE-7C3C9EC6DDD7}"/>
              </a:ext>
            </a:extLst>
          </p:cNvPr>
          <p:cNvSpPr txBox="1"/>
          <p:nvPr/>
        </p:nvSpPr>
        <p:spPr>
          <a:xfrm>
            <a:off x="9507794" y="2871019"/>
            <a:ext cx="1135247" cy="646331"/>
          </a:xfrm>
          <a:prstGeom prst="rect">
            <a:avLst/>
          </a:prstGeom>
          <a:noFill/>
        </p:spPr>
        <p:txBody>
          <a:bodyPr wrap="none" rtlCol="0">
            <a:spAutoFit/>
          </a:bodyPr>
          <a:lstStyle/>
          <a:p>
            <a:r>
              <a:rPr lang="en-CA" sz="3600" dirty="0">
                <a:solidFill>
                  <a:schemeClr val="bg1"/>
                </a:solidFill>
              </a:rPr>
              <a:t>AISG</a:t>
            </a:r>
          </a:p>
        </p:txBody>
      </p:sp>
    </p:spTree>
    <p:extLst>
      <p:ext uri="{BB962C8B-B14F-4D97-AF65-F5344CB8AC3E}">
        <p14:creationId xmlns:p14="http://schemas.microsoft.com/office/powerpoint/2010/main" val="1816016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Good Health and Well-Being (SDG #3): Disease-detection AI system can be used to diagnose if skin lesions are cancerous.</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Quality Education (SDG #4): Adaptive-learning technology can maximize student achievement by recommending content to students based on their past success (McKinsey).</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Climate Action (SDG #13): AI can be used to efficiently place energy creating sources (like wind, solar, and gas) to combat climate change.</a:t>
            </a:r>
            <a:endParaRPr lang="en-CA" dirty="0">
              <a:solidFill>
                <a:schemeClr val="bg1"/>
              </a:solidFill>
            </a:endParaRPr>
          </a:p>
        </p:txBody>
      </p:sp>
    </p:spTree>
    <p:extLst>
      <p:ext uri="{BB962C8B-B14F-4D97-AF65-F5344CB8AC3E}">
        <p14:creationId xmlns:p14="http://schemas.microsoft.com/office/powerpoint/2010/main" val="4166149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AI + Healthcare: With computer vision, diagnosing patients based on medical scans such as X-rays.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Sustainability: Using AI to efficiently place energy creating sources (wind, solar, gas) across a country to maximize coverage.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Mobility: Applying AI to create a safe and synchronized auto pilot system for cars.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Ethics: Leveraging machine learning to predict returns of portfolios and create optimal combinations of assets.</a:t>
            </a:r>
            <a:endParaRPr lang="en-CA" dirty="0">
              <a:solidFill>
                <a:schemeClr val="bg1"/>
              </a:solidFill>
            </a:endParaRPr>
          </a:p>
        </p:txBody>
      </p:sp>
    </p:spTree>
    <p:extLst>
      <p:ext uri="{BB962C8B-B14F-4D97-AF65-F5344CB8AC3E}">
        <p14:creationId xmlns:p14="http://schemas.microsoft.com/office/powerpoint/2010/main" val="211941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5" y="1023887"/>
            <a:ext cx="10589341" cy="4708981"/>
          </a:xfrm>
          <a:prstGeom prst="rect">
            <a:avLst/>
          </a:prstGeom>
          <a:noFill/>
        </p:spPr>
        <p:txBody>
          <a:bodyPr wrap="square" rtlCol="0">
            <a:spAutoFit/>
          </a:bodyPr>
          <a:lstStyle/>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Text</a:t>
            </a:r>
            <a:r>
              <a:rPr lang="en-US" sz="2000" b="0" i="0" dirty="0">
                <a:solidFill>
                  <a:schemeClr val="bg1"/>
                </a:solidFill>
                <a:effectLst/>
              </a:rPr>
              <a:t> is the most advanced domain. However, natural language is hard to get right, and quality matters. Today, the models are decently good at generic short/medium-form writing (but even so, they are typically used for iteration or first drafts). Over time, as the models get better, we should expect to see higher quality outputs, longer-form content, and better vertical-specific tuning.</a:t>
            </a:r>
          </a:p>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Code generation</a:t>
            </a:r>
            <a:r>
              <a:rPr lang="en-US" sz="2000" b="0" i="0" dirty="0">
                <a:solidFill>
                  <a:schemeClr val="bg1"/>
                </a:solidFill>
                <a:effectLst/>
              </a:rPr>
              <a:t> is likely to have a big impact on developer productivity in the near term as shown by GitHub CoPilot. It will also make the creative use of code more accessible to non developers.</a:t>
            </a:r>
          </a:p>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Images</a:t>
            </a:r>
            <a:r>
              <a:rPr lang="en-US" sz="2000" b="0" i="0" dirty="0">
                <a:solidFill>
                  <a:schemeClr val="bg1"/>
                </a:solidFill>
                <a:effectLst/>
              </a:rPr>
              <a:t> are a more recent phenomenon, but they have gone viral: it’s much more fun to share generated images on Twitter than text! We are seeing the advent of image models with different aesthetic styles, and different techniques for editing and modifying generated images.</a:t>
            </a:r>
          </a:p>
        </p:txBody>
      </p:sp>
      <p:sp>
        <p:nvSpPr>
          <p:cNvPr id="3" name="TextBox 2">
            <a:extLst>
              <a:ext uri="{FF2B5EF4-FFF2-40B4-BE49-F238E27FC236}">
                <a16:creationId xmlns:a16="http://schemas.microsoft.com/office/drawing/2014/main" id="{9CAB66FA-72D6-14A3-1E0C-8BFB84CC579D}"/>
              </a:ext>
            </a:extLst>
          </p:cNvPr>
          <p:cNvSpPr txBox="1"/>
          <p:nvPr/>
        </p:nvSpPr>
        <p:spPr>
          <a:xfrm>
            <a:off x="4709652" y="439112"/>
            <a:ext cx="1455848" cy="584775"/>
          </a:xfrm>
          <a:prstGeom prst="rect">
            <a:avLst/>
          </a:prstGeom>
          <a:noFill/>
        </p:spPr>
        <p:txBody>
          <a:bodyPr wrap="none" rtlCol="0">
            <a:spAutoFit/>
          </a:bodyPr>
          <a:lstStyle/>
          <a:p>
            <a:pPr algn="ctr"/>
            <a:r>
              <a:rPr lang="en-US" sz="3200" b="1" i="0" dirty="0">
                <a:solidFill>
                  <a:schemeClr val="bg1"/>
                </a:solidFill>
                <a:effectLst/>
                <a:latin typeface="Rosart"/>
              </a:rPr>
              <a:t>Models</a:t>
            </a:r>
            <a:endParaRPr lang="en-CA" sz="3200" dirty="0"/>
          </a:p>
        </p:txBody>
      </p:sp>
    </p:spTree>
    <p:extLst>
      <p:ext uri="{BB962C8B-B14F-4D97-AF65-F5344CB8AC3E}">
        <p14:creationId xmlns:p14="http://schemas.microsoft.com/office/powerpoint/2010/main" val="4644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5016758"/>
          </a:xfrm>
          <a:prstGeom prst="rect">
            <a:avLst/>
          </a:prstGeom>
          <a:noFill/>
        </p:spPr>
        <p:txBody>
          <a:bodyPr wrap="square" rtlCol="0">
            <a:spAutoFit/>
          </a:bodyPr>
          <a:lstStyle/>
          <a:p>
            <a:pPr marL="285750" indent="-285750" algn="l">
              <a:buFont typeface="Arial" panose="020B0604020202020204" pitchFamily="34" charset="0"/>
              <a:buChar char="•"/>
            </a:pPr>
            <a:r>
              <a:rPr lang="en-US" sz="2000" b="1" i="0" dirty="0">
                <a:solidFill>
                  <a:schemeClr val="bg1"/>
                </a:solidFill>
                <a:effectLst/>
              </a:rPr>
              <a:t>Speech synthesis </a:t>
            </a:r>
            <a:r>
              <a:rPr lang="en-US" sz="2000" b="0" i="0" dirty="0">
                <a:solidFill>
                  <a:schemeClr val="bg1"/>
                </a:solidFill>
                <a:effectLst/>
              </a:rPr>
              <a:t>has been around for a while (hello Siri!) but consumer and enterprise applications are just getting good. For high-end applications like film and podcasts the bar is quite high for one-shot human quality speech that doesn’t sound mechanical. But just like with images, today’s models provide a starting point for further refinement or final output for utilitarian applications.</a:t>
            </a:r>
          </a:p>
          <a:p>
            <a:pPr marL="285750" indent="-285750" algn="l">
              <a:buFont typeface="Arial" panose="020B0604020202020204" pitchFamily="34" charset="0"/>
              <a:buChar char="•"/>
            </a:pPr>
            <a:endParaRPr lang="en-US" sz="2000" b="0" i="0" dirty="0">
              <a:solidFill>
                <a:schemeClr val="bg1"/>
              </a:solidFill>
              <a:effectLst/>
            </a:endParaRPr>
          </a:p>
          <a:p>
            <a:pPr marL="285750" indent="-285750" algn="l">
              <a:buFont typeface="Arial" panose="020B0604020202020204" pitchFamily="34" charset="0"/>
              <a:buChar char="•"/>
            </a:pPr>
            <a:r>
              <a:rPr lang="en-US" sz="2000" b="1" i="0" dirty="0">
                <a:solidFill>
                  <a:schemeClr val="bg1"/>
                </a:solidFill>
                <a:effectLst/>
              </a:rPr>
              <a:t>Video and 3D models</a:t>
            </a:r>
            <a:r>
              <a:rPr lang="en-US" sz="2000" b="0" i="0" dirty="0">
                <a:solidFill>
                  <a:schemeClr val="bg1"/>
                </a:solidFill>
                <a:effectLst/>
              </a:rPr>
              <a:t> are coming up the curve quickly. People are excited about these models’ potential to unlock large creative markets like cinema, gaming, VR, architecture and physical product design. The research orgs are releasing foundational 3D and video models as we speak. </a:t>
            </a:r>
          </a:p>
          <a:p>
            <a:pPr marL="285750" indent="-285750" algn="l">
              <a:buFont typeface="Arial" panose="020B0604020202020204" pitchFamily="34" charset="0"/>
              <a:buChar char="•"/>
            </a:pPr>
            <a:endParaRPr lang="en-US" sz="2000" b="0" i="0" dirty="0">
              <a:solidFill>
                <a:schemeClr val="bg1"/>
              </a:solidFill>
              <a:effectLst/>
            </a:endParaRPr>
          </a:p>
          <a:p>
            <a:pPr marL="285750" indent="-285750" algn="l">
              <a:buFont typeface="Arial" panose="020B0604020202020204" pitchFamily="34" charset="0"/>
              <a:buChar char="•"/>
            </a:pPr>
            <a:r>
              <a:rPr lang="en-US" sz="2000" b="1" i="0" dirty="0">
                <a:solidFill>
                  <a:schemeClr val="bg1"/>
                </a:solidFill>
                <a:effectLst/>
              </a:rPr>
              <a:t>Other domains:</a:t>
            </a:r>
            <a:r>
              <a:rPr lang="en-US" sz="2000" b="0" i="0" dirty="0">
                <a:solidFill>
                  <a:schemeClr val="bg1"/>
                </a:solidFill>
                <a:effectLst/>
              </a:rPr>
              <a:t> There is fundamental model R&amp;D happening in many fields, from audio and music to biology and chemistry (generative proteins and molecules, anyone?).  </a:t>
            </a:r>
          </a:p>
        </p:txBody>
      </p:sp>
      <p:sp>
        <p:nvSpPr>
          <p:cNvPr id="3" name="TextBox 2">
            <a:extLst>
              <a:ext uri="{FF2B5EF4-FFF2-40B4-BE49-F238E27FC236}">
                <a16:creationId xmlns:a16="http://schemas.microsoft.com/office/drawing/2014/main" id="{7DA96156-D7EE-BC8F-C3AE-5C57E8F810EE}"/>
              </a:ext>
            </a:extLst>
          </p:cNvPr>
          <p:cNvSpPr txBox="1"/>
          <p:nvPr/>
        </p:nvSpPr>
        <p:spPr>
          <a:xfrm>
            <a:off x="4709652" y="439112"/>
            <a:ext cx="1455848" cy="584775"/>
          </a:xfrm>
          <a:prstGeom prst="rect">
            <a:avLst/>
          </a:prstGeom>
          <a:noFill/>
        </p:spPr>
        <p:txBody>
          <a:bodyPr wrap="none" rtlCol="0">
            <a:spAutoFit/>
          </a:bodyPr>
          <a:lstStyle/>
          <a:p>
            <a:pPr algn="ctr"/>
            <a:r>
              <a:rPr lang="en-US" sz="3200" b="1" i="0" dirty="0">
                <a:solidFill>
                  <a:schemeClr val="bg1"/>
                </a:solidFill>
                <a:effectLst/>
                <a:latin typeface="Rosart"/>
              </a:rPr>
              <a:t>Models</a:t>
            </a:r>
            <a:endParaRPr lang="en-CA" sz="3200" dirty="0"/>
          </a:p>
        </p:txBody>
      </p:sp>
    </p:spTree>
    <p:extLst>
      <p:ext uri="{BB962C8B-B14F-4D97-AF65-F5344CB8AC3E}">
        <p14:creationId xmlns:p14="http://schemas.microsoft.com/office/powerpoint/2010/main" val="2259652506"/>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Wisp</Template>
  <TotalTime>155</TotalTime>
  <Words>1795</Words>
  <Application>Microsoft Office PowerPoint</Application>
  <PresentationFormat>Widescreen</PresentationFormat>
  <Paragraphs>367</Paragraphs>
  <Slides>31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OpenSans-Regular</vt:lpstr>
      <vt:lpstr>Rosart</vt:lpstr>
      <vt:lpstr>Tenorite</vt:lpstr>
      <vt:lpstr>Monoline</vt:lpstr>
      <vt:lpstr>Art of successful startup - AI for Social good</vt:lpstr>
      <vt:lpstr>PowerPoint Presentation</vt:lpstr>
      <vt:lpstr>examples</vt:lpstr>
      <vt:lpstr>Sustainable Development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Anatomy of a Generative AI Application  </vt:lpstr>
      <vt:lpstr>PowerPoint Presentation</vt:lpstr>
      <vt:lpstr>COMPANY OVERVIEW</vt:lpstr>
      <vt:lpstr>PowerPoint Presentation</vt:lpstr>
      <vt:lpstr>PRODUCT OVERVIEW</vt:lpstr>
      <vt:lpstr>PRODUCT BENEFITS</vt:lpstr>
      <vt:lpstr>BUSINESS MODEL</vt:lpstr>
      <vt:lpstr>MARKET OVERVIEW</vt:lpstr>
      <vt:lpstr>Market comparison</vt:lpstr>
      <vt:lpstr>OUR COMPETITION</vt:lpstr>
      <vt:lpstr>Our competition  </vt:lpstr>
      <vt:lpstr>Growth strategy</vt:lpstr>
      <vt:lpstr>TRACTION</vt:lpstr>
      <vt:lpstr>TWO-YEAR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of successful startup - AI FOR Social good</dc:title>
  <dc:creator>Vaishnavi T V</dc:creator>
  <cp:lastModifiedBy>Vaishnavi T V</cp:lastModifiedBy>
  <cp:revision>10</cp:revision>
  <dcterms:created xsi:type="dcterms:W3CDTF">2023-07-22T10:25:08Z</dcterms:created>
  <dcterms:modified xsi:type="dcterms:W3CDTF">2023-07-22T13:00:21Z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